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361" r:id="rId2"/>
    <p:sldId id="324" r:id="rId3"/>
    <p:sldId id="325" r:id="rId4"/>
    <p:sldId id="326" r:id="rId5"/>
    <p:sldId id="327" r:id="rId6"/>
    <p:sldId id="328" r:id="rId7"/>
    <p:sldId id="263" r:id="rId8"/>
    <p:sldId id="329" r:id="rId9"/>
    <p:sldId id="330" r:id="rId10"/>
    <p:sldId id="333" r:id="rId11"/>
    <p:sldId id="363" r:id="rId12"/>
    <p:sldId id="334" r:id="rId13"/>
    <p:sldId id="331" r:id="rId14"/>
    <p:sldId id="270" r:id="rId15"/>
    <p:sldId id="362" r:id="rId16"/>
    <p:sldId id="271" r:id="rId17"/>
    <p:sldId id="336" r:id="rId18"/>
    <p:sldId id="350" r:id="rId19"/>
    <p:sldId id="351" r:id="rId20"/>
    <p:sldId id="364" r:id="rId21"/>
    <p:sldId id="356" r:id="rId22"/>
    <p:sldId id="365" r:id="rId23"/>
    <p:sldId id="37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76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обучения с учителем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37274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Деревья решений. Случайный лес.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4904" y="942976"/>
                <a:ext cx="5366936" cy="5651537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r>
                  <a:rPr lang="ru-RU" sz="1800" dirty="0"/>
                  <a:t>Пусть дана выборка </a:t>
                </a:r>
                <a:r>
                  <a:rPr lang="en-US" sz="1800" dirty="0"/>
                  <a:t>N </a:t>
                </a:r>
                <a:r>
                  <a:rPr lang="ru-RU" sz="1800" dirty="0"/>
                  <a:t>элементов </a:t>
                </a:r>
              </a:p>
              <a:p>
                <a:r>
                  <a:rPr lang="ru-RU" sz="1800" dirty="0"/>
                  <a:t>Для каждого n=1,…,N:</a:t>
                </a:r>
              </a:p>
              <a:p>
                <a:pPr marL="454025" lvl="1"/>
                <a:r>
                  <a:rPr lang="ru-RU" sz="1800" dirty="0"/>
                  <a:t>Сгенерировать выборку </a:t>
                </a:r>
                <a:r>
                  <a:rPr lang="ru-RU" sz="1800" dirty="0" err="1"/>
                  <a:t>Xn</a:t>
                </a:r>
                <a:r>
                  <a:rPr lang="ru-RU" sz="1800" dirty="0"/>
                  <a:t> с помощью </a:t>
                </a:r>
                <a:r>
                  <a:rPr lang="ru-RU" sz="1800" dirty="0" err="1"/>
                  <a:t>бутстрэпа</a:t>
                </a:r>
                <a:r>
                  <a:rPr lang="ru-RU" sz="1800" dirty="0"/>
                  <a:t>;</a:t>
                </a:r>
              </a:p>
              <a:p>
                <a:pPr marL="454025" lvl="1"/>
                <a:r>
                  <a:rPr lang="ru-RU" sz="1800" dirty="0"/>
                  <a:t>Построить решающее дерево </a:t>
                </a:r>
                <a:r>
                  <a:rPr lang="ru-RU" sz="1800" dirty="0" err="1"/>
                  <a:t>bn</a:t>
                </a:r>
                <a:r>
                  <a:rPr lang="ru-RU" sz="1800" dirty="0"/>
                  <a:t> по выборке </a:t>
                </a:r>
                <a:r>
                  <a:rPr lang="ru-RU" sz="1800" dirty="0" err="1"/>
                  <a:t>Xn</a:t>
                </a:r>
                <a:r>
                  <a:rPr lang="ru-RU" sz="1800" dirty="0"/>
                  <a:t> по одному выбранному критерию с глубиной </a:t>
                </a:r>
                <a:r>
                  <a:rPr lang="en-US" sz="1800" dirty="0"/>
                  <a:t> </a:t>
                </a:r>
                <a:r>
                  <a:rPr lang="ru-RU" sz="1800" dirty="0"/>
                  <a:t>в плоть до </a:t>
                </a:r>
                <a:r>
                  <a:rPr lang="en-US" sz="1800" dirty="0"/>
                  <a:t>N</a:t>
                </a:r>
                <a:r>
                  <a:rPr lang="ru-RU" sz="1800" dirty="0"/>
                  <a:t> (выбирается)</a:t>
                </a:r>
              </a:p>
              <a:p>
                <a:pPr marL="911225" lvl="2"/>
                <a:r>
                  <a:rPr lang="ru-RU" sz="1600" dirty="0" err="1"/>
                  <a:t>Напр</a:t>
                </a:r>
                <a:r>
                  <a:rPr lang="en-US" sz="1600" dirty="0"/>
                  <a:t>.</a:t>
                </a:r>
                <a:r>
                  <a:rPr lang="ru-RU" sz="1600" dirty="0"/>
                  <a:t> деревья </a:t>
                </a:r>
                <a:r>
                  <a:rPr lang="en-US" sz="1600" dirty="0"/>
                  <a:t>b1:</a:t>
                </a:r>
                <a:r>
                  <a:rPr lang="ru-RU" sz="1600" dirty="0"/>
                  <a:t> </a:t>
                </a:r>
                <a:r>
                  <a:rPr lang="en-US" sz="1600" dirty="0"/>
                  <a:t>x&lt;10, b2: x&lt;5, b3: x&gt;12 </a:t>
                </a:r>
                <a:r>
                  <a:rPr lang="ru-RU" sz="1600" dirty="0"/>
                  <a:t>и т.д.</a:t>
                </a:r>
              </a:p>
              <a:p>
                <a:pPr marL="911225" lvl="2"/>
                <a:r>
                  <a:rPr lang="ru-RU" sz="1600" dirty="0"/>
                  <a:t>Возможны сверх случайные леса, в которых признак выбирается случайно.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Итоговый классификатор </a:t>
                </a:r>
                <a:endParaRPr lang="en-US" sz="1800" i="1" dirty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𝑎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,</a:t>
                </a:r>
              </a:p>
              <a:p>
                <a:pPr marL="0" indent="0">
                  <a:buNone/>
                </a:pPr>
                <a:r>
                  <a:rPr lang="ru-RU" sz="1800" dirty="0"/>
                  <a:t>решение по наибольшему влиянию признака, а в задаче регрессии — средним. </a:t>
                </a:r>
              </a:p>
              <a:p>
                <a:pPr marL="0" indent="0">
                  <a:buNone/>
                </a:pPr>
                <a:r>
                  <a:rPr lang="ru-RU" sz="1800" dirty="0"/>
                  <a:t>Дисперсия классификатора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𝜌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, 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- </a:t>
                </a:r>
                <a:r>
                  <a:rPr lang="ru-RU" sz="1600" dirty="0"/>
                  <a:t>корреляция между деревьями.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Чем выше признак, выбранный случайным лесом, тем больше его значимость, то есть информативность.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904" y="942976"/>
                <a:ext cx="5366936" cy="5651537"/>
              </a:xfrm>
              <a:blipFill>
                <a:blip r:embed="rId2"/>
                <a:stretch>
                  <a:fillRect l="-1023" t="-647" r="-455" b="-3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08" y="2551060"/>
            <a:ext cx="2336523" cy="19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83" y="4663386"/>
            <a:ext cx="2371748" cy="191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034" y="1047750"/>
            <a:ext cx="3119351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00" y="1914525"/>
            <a:ext cx="3018087" cy="63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06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301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Случайный лес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2" y="669799"/>
            <a:ext cx="8714285" cy="5999561"/>
          </a:xfrm>
        </p:spPr>
        <p:txBody>
          <a:bodyPr>
            <a:noAutofit/>
          </a:bodyPr>
          <a:lstStyle/>
          <a:p>
            <a:pPr marL="228600" lvl="1">
              <a:lnSpc>
                <a:spcPct val="105000"/>
              </a:lnSpc>
              <a:spcBef>
                <a:spcPts val="0"/>
              </a:spcBef>
            </a:pPr>
            <a:r>
              <a:rPr lang="ru-RU" sz="2100" b="1" dirty="0"/>
              <a:t>Плюсы случайного леса</a:t>
            </a:r>
            <a:r>
              <a:rPr lang="ru-RU" sz="2100" dirty="0"/>
              <a:t>: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Высокая точность предсказания, работает для большого числа признаков,  как непрерывных, так и дискретных.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практически не чувствителен к выбросам в из-за случайного </a:t>
            </a:r>
            <a:r>
              <a:rPr lang="ru-RU" sz="2100" dirty="0" err="1"/>
              <a:t>сэмплирования</a:t>
            </a:r>
            <a:endParaRPr lang="ru-RU" sz="2100" dirty="0"/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не требует тщательной настройки параметров, почти не </a:t>
            </a:r>
            <a:r>
              <a:rPr lang="ru-RU" sz="2100" dirty="0" err="1"/>
              <a:t>переучается</a:t>
            </a:r>
            <a:r>
              <a:rPr lang="ru-RU" sz="2100" dirty="0"/>
              <a:t>. </a:t>
            </a:r>
          </a:p>
          <a:p>
            <a:pPr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С помощью «тюнинга» параметров можно достичь прироста от 0.5 до 3% точности в зависимости от задачи и данных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 smtClean="0"/>
              <a:t>предполагает </a:t>
            </a:r>
            <a:r>
              <a:rPr lang="ru-RU" sz="2100" dirty="0"/>
              <a:t>возможность сбалансировать вес каждого класса на всей выборке, либо на </a:t>
            </a:r>
            <a:r>
              <a:rPr lang="ru-RU" sz="2100" dirty="0" err="1"/>
              <a:t>подвыборке</a:t>
            </a:r>
            <a:r>
              <a:rPr lang="ru-RU" sz="2100" dirty="0"/>
              <a:t> каждого дерева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 вычисляет близость между парами объектов, которые могут использоваться при кластеризации, обнаружении выбросов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Работает  на неразмеченных данных, позволяет делать кластеризацию данных, </a:t>
            </a:r>
          </a:p>
          <a:p>
            <a:pPr marL="685800" lvl="2">
              <a:lnSpc>
                <a:spcPct val="105000"/>
              </a:lnSpc>
              <a:spcBef>
                <a:spcPts val="200"/>
              </a:spcBef>
            </a:pPr>
            <a:r>
              <a:rPr lang="ru-RU" sz="2100" dirty="0"/>
              <a:t>— высокая </a:t>
            </a:r>
            <a:r>
              <a:rPr lang="ru-RU" sz="2100" dirty="0" err="1"/>
              <a:t>параллелизуемость</a:t>
            </a:r>
            <a:r>
              <a:rPr lang="ru-RU" sz="2100" dirty="0"/>
              <a:t> и масштабируемость</a:t>
            </a:r>
            <a:r>
              <a:rPr lang="ru-RU" sz="2100" dirty="0" smtClean="0"/>
              <a:t>.</a:t>
            </a:r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91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301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Случайный лес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175" y="669799"/>
            <a:ext cx="8641842" cy="5999561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ts val="300"/>
              </a:spcBef>
            </a:pPr>
            <a:r>
              <a:rPr lang="ru-RU" sz="2100" b="1" dirty="0" smtClean="0"/>
              <a:t>Минусы </a:t>
            </a:r>
            <a:r>
              <a:rPr lang="ru-RU" sz="2100" b="1" dirty="0"/>
              <a:t>случайного леса</a:t>
            </a:r>
            <a:r>
              <a:rPr lang="ru-RU" sz="2100" dirty="0"/>
              <a:t>:</a:t>
            </a:r>
            <a:br>
              <a:rPr lang="ru-RU" sz="2100" dirty="0"/>
            </a:br>
            <a:r>
              <a:rPr lang="ru-RU" sz="2100" dirty="0"/>
              <a:t>— алгоритм работает хуже линейных методов, когда в выборке очень много разреженных признаков (тексты)</a:t>
            </a:r>
            <a:br>
              <a:rPr lang="ru-RU" sz="2100" dirty="0"/>
            </a:br>
            <a:r>
              <a:rPr lang="ru-RU" sz="2100" dirty="0"/>
              <a:t>— случайный лес не умеет экстраполировать, в отличие от линейной регрессии</a:t>
            </a:r>
            <a:br>
              <a:rPr lang="ru-RU" sz="2100" dirty="0"/>
            </a:br>
            <a:r>
              <a:rPr lang="ru-RU" sz="2100" dirty="0"/>
              <a:t>— если данные содержат группы коррелированных признаков, имеющих схожую значимость, то предпочтение отдается небольшим группам перед большими</a:t>
            </a:r>
            <a:br>
              <a:rPr lang="ru-RU" sz="2100" dirty="0"/>
            </a:br>
            <a:r>
              <a:rPr lang="ru-RU" sz="2100" dirty="0"/>
              <a:t>— больший размер получающихся моделей</a:t>
            </a:r>
            <a:r>
              <a:rPr lang="en-US" sz="2100" dirty="0"/>
              <a:t>, </a:t>
            </a:r>
            <a:r>
              <a:rPr lang="ru-RU" sz="2100" dirty="0"/>
              <a:t>требуется много ОЗУ. </a:t>
            </a:r>
            <a:r>
              <a:rPr lang="ru-RU" sz="2100" dirty="0" smtClean="0"/>
              <a:t> </a:t>
            </a:r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6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225900"/>
            <a:ext cx="8143875" cy="39322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Градиентный </a:t>
            </a:r>
            <a:r>
              <a:rPr lang="ru-RU" sz="2800" b="1" dirty="0" err="1"/>
              <a:t>бустинг</a:t>
            </a:r>
            <a:r>
              <a:rPr lang="ru-RU" sz="2800" b="1" dirty="0"/>
              <a:t> </a:t>
            </a:r>
            <a:r>
              <a:rPr lang="en-US" sz="2800" b="1" dirty="0"/>
              <a:t>(</a:t>
            </a:r>
            <a:r>
              <a:rPr lang="en-US" sz="2800" b="1" dirty="0" err="1"/>
              <a:t>GBoost</a:t>
            </a:r>
            <a:r>
              <a:rPr lang="en-US" sz="2800" b="1" dirty="0"/>
              <a:t>)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904" y="609600"/>
            <a:ext cx="8521446" cy="6124575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100" b="1" dirty="0"/>
              <a:t>Бустинг</a:t>
            </a:r>
            <a:r>
              <a:rPr lang="ru-RU" sz="2100" dirty="0"/>
              <a:t> – это «жадный алгоритм» когда сеть обучается ансамблем алгоритмов (</a:t>
            </a:r>
            <a:r>
              <a:rPr lang="en-US" sz="2100" dirty="0"/>
              <a:t>weak learners)</a:t>
            </a:r>
            <a:r>
              <a:rPr lang="ru-RU" sz="2100" dirty="0"/>
              <a:t>, которые оптимизируются по средствам единой функции потер</a:t>
            </a:r>
            <a:r>
              <a:rPr lang="en-US" sz="2100" dirty="0"/>
              <a:t> (strong learner)</a:t>
            </a:r>
            <a:r>
              <a:rPr lang="ru-RU" sz="2100" dirty="0"/>
              <a:t>.</a:t>
            </a:r>
            <a:endParaRPr lang="en-US" sz="2100" dirty="0"/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100" b="1" dirty="0"/>
              <a:t>Градиентный </a:t>
            </a:r>
            <a:r>
              <a:rPr lang="ru-RU" sz="2100" b="1" dirty="0" err="1"/>
              <a:t>бустинг</a:t>
            </a:r>
            <a:r>
              <a:rPr lang="ru-RU" sz="2100" dirty="0"/>
              <a:t> набор «слабых» алгоритмов, как правило деревьев решений, с единой функцией потерь, оптимизируемой методом градиентного спуска.</a:t>
            </a:r>
          </a:p>
          <a:p>
            <a:endParaRPr lang="ru-RU" sz="2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E822C8A-980F-45E5-9C27-0F8DAE7E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3816424" cy="337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26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332" y="260351"/>
            <a:ext cx="7886700" cy="49212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 </a:t>
            </a:r>
            <a:r>
              <a:rPr lang="en-US" sz="2800" b="1" dirty="0"/>
              <a:t>K </a:t>
            </a:r>
            <a:r>
              <a:rPr lang="ru-RU" sz="2800" b="1" dirty="0"/>
              <a:t>ближайших соседей </a:t>
            </a:r>
            <a:r>
              <a:rPr lang="en-US" sz="2800" b="1" dirty="0"/>
              <a:t>(</a:t>
            </a:r>
            <a:r>
              <a:rPr lang="en-US" sz="2800" b="1" dirty="0" err="1"/>
              <a:t>kNN</a:t>
            </a:r>
            <a:r>
              <a:rPr lang="en-US" sz="2800" b="1" dirty="0"/>
              <a:t>)</a:t>
            </a:r>
            <a:r>
              <a:rPr lang="ru-RU" sz="2800" b="1" dirty="0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1188" y="783254"/>
            <a:ext cx="623002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100" dirty="0"/>
              <a:t>Принцип метода -  присоединение объекта к классу его </a:t>
            </a:r>
            <a:r>
              <a:rPr lang="en-US" sz="2100" dirty="0"/>
              <a:t>k</a:t>
            </a:r>
            <a:r>
              <a:rPr lang="ru-RU" sz="2100" dirty="0"/>
              <a:t> ближайших соседей.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Вычислить расстояние до каждого из объектов обучающей выборки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1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Отобрать k объектов обучающей выборки, расстояние до которых минимально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21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Класс объекта — это класс, наиболее часто встречающийся среди k ближайших соседей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Метод соответствует медианным значениям.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09" y="928719"/>
            <a:ext cx="227180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91209" y="3409950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Квадраты </a:t>
            </a:r>
          </a:p>
          <a:p>
            <a:r>
              <a:rPr lang="ru-RU" dirty="0"/>
              <a:t>к зеленому классу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29850" y="4581128"/>
            <a:ext cx="81896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Малые значения k приведут к тому, что “шум” (выбросы) будет существенно влиять на результаты. </a:t>
            </a:r>
          </a:p>
          <a:p>
            <a:r>
              <a:rPr lang="ru-RU" sz="2100" dirty="0"/>
              <a:t>Большие значения усложняют вычисления и искажают логику ближайших соседей, в соответствии с которой ближайшие точки могут принадлежать одному классу (гипотеза компактности).</a:t>
            </a:r>
          </a:p>
          <a:p>
            <a:r>
              <a:rPr lang="ru-RU" sz="2100" dirty="0"/>
              <a:t> Эвристика: k = </a:t>
            </a:r>
            <a:r>
              <a:rPr lang="ru-RU" sz="2100" dirty="0" smtClean="0"/>
              <a:t>√n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91657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обучения без учителя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13384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264" y="243514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Снижение размерности. Метод главных компонент (</a:t>
            </a:r>
            <a:r>
              <a:rPr lang="en-US" sz="2400" b="1" dirty="0"/>
              <a:t>PCA)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37080"/>
                <a:ext cx="8523628" cy="4010554"/>
              </a:xfrm>
            </p:spPr>
            <p:txBody>
              <a:bodyPr>
                <a:normAutofit/>
              </a:bodyPr>
              <a:lstStyle/>
              <a:p>
                <a:r>
                  <a:rPr lang="ru-RU" sz="1800" b="1" i="1" dirty="0"/>
                  <a:t>Матрица ковариации: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 dirty="0" smtClean="0">
                        <a:latin typeface="Cambria Math"/>
                      </a:rPr>
                      <m:t>Σ</m:t>
                    </m:r>
                    <m:r>
                      <a:rPr lang="el-GR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𝑋</m:t>
                            </m:r>
                            <m:r>
                              <a:rPr lang="en-US" sz="18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 i="1" dirty="0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sz="1800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800" i="1" dirty="0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>
                        <a:latin typeface="Cambria Math"/>
                      </a:rPr>
                      <m:t> </m:t>
                    </m:r>
                    <m:r>
                      <a:rPr lang="en-US" sz="1800" i="1" dirty="0">
                        <a:latin typeface="Cambria Math"/>
                      </a:rPr>
                      <m:t>𝑋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r>
                      <a:rPr lang="en-US" sz="1800" b="0" i="1" dirty="0" smtClean="0">
                        <a:latin typeface="Cambria Math"/>
                      </a:rPr>
                      <m:t>𝑈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Λ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Собственные вектора матрицы ковариации будут ее компонентами.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Из отношения Релея вытекает, что максимальная вариация нашего набора данных будет достигаться вдоль собственного вектора матрицы, соответствующего максимальному собственному значению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b="1" i="1" dirty="0"/>
                  <a:t>метод– выбор собственных векторов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a:rPr lang="en-US" sz="18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1800" b="1" i="1" dirty="0"/>
                  <a:t>, соответствующих наибольшим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en-US" sz="1800" b="1" i="1" dirty="0"/>
                  <a:t> </a:t>
                </a:r>
                <a:r>
                  <a:rPr lang="ru-RU" sz="1800" b="1" i="1" dirty="0"/>
                  <a:t>собственных значениям.</a:t>
                </a:r>
                <a:r>
                  <a:rPr lang="en-US" sz="1800" b="1" i="1" dirty="0"/>
                  <a:t> </a:t>
                </a:r>
                <a:r>
                  <a:rPr lang="ru-RU" sz="1800" b="1" i="1" dirty="0"/>
                  <a:t>Где </a:t>
                </a:r>
                <a:r>
                  <a:rPr lang="en-US" sz="1800" b="1" i="1" dirty="0"/>
                  <a:t>k – </a:t>
                </a:r>
                <a:r>
                  <a:rPr lang="ru-RU" sz="1800" b="1" i="1" dirty="0"/>
                  <a:t>размерность.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b="1" i="1" dirty="0"/>
                  <a:t>проекция данных в ортогональном базисе главных компонент – умножение матрицы данных на главные компоненты.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endParaRPr lang="en-US" sz="1800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37080"/>
                <a:ext cx="8523628" cy="4010554"/>
              </a:xfrm>
              <a:blipFill>
                <a:blip r:embed="rId2"/>
                <a:stretch>
                  <a:fillRect l="-429" t="-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habrastorage.org/getpro/habr/post_images/bb6/fe7/f06/bb6fe7f06e114bcc9c354a1cb025b9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791" y="624839"/>
            <a:ext cx="2219324" cy="221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ni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8" y="4949427"/>
            <a:ext cx="2404705" cy="9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23875" y="6047633"/>
            <a:ext cx="24932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/>
              <a:t>Размерность пространства– 64</a:t>
            </a:r>
            <a:r>
              <a:rPr lang="en-US" sz="1500" dirty="0"/>
              <a:t> </a:t>
            </a:r>
            <a:r>
              <a:rPr lang="ru-RU" sz="1500" dirty="0"/>
              <a:t>(цифры </a:t>
            </a:r>
            <a:r>
              <a:rPr lang="en-US" sz="1500" dirty="0"/>
              <a:t>8x8)</a:t>
            </a:r>
            <a:endParaRPr lang="ru-RU" sz="1500" dirty="0"/>
          </a:p>
        </p:txBody>
      </p:sp>
      <p:pic>
        <p:nvPicPr>
          <p:cNvPr id="15368" name="Picture 8" descr="p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969" y="4845625"/>
            <a:ext cx="1761406" cy="16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143969" y="6371174"/>
            <a:ext cx="24932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/>
              <a:t>Размерность 2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1908" y="713641"/>
            <a:ext cx="65694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Метод главных компонент (</a:t>
            </a:r>
            <a:r>
              <a:rPr lang="en-US" sz="2000" b="1" dirty="0"/>
              <a:t>Principal Component Analysis) </a:t>
            </a:r>
            <a:r>
              <a:rPr lang="ru-RU" sz="2000" b="1" dirty="0"/>
              <a:t> 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- Используется для понижения размерности данных и проекции их на ортогональное подпространство признаков. То есть разбиение на ортогональные вектора. </a:t>
            </a:r>
          </a:p>
        </p:txBody>
      </p:sp>
      <p:pic>
        <p:nvPicPr>
          <p:cNvPr id="15370" name="Picture 10" descr="vari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29" y="4554803"/>
            <a:ext cx="2600324" cy="18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905375" y="6324632"/>
                <a:ext cx="410527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dirty="0"/>
                  <a:t>Число компонент </a:t>
                </a:r>
                <a:r>
                  <a:rPr lang="en-US" sz="1500" dirty="0"/>
                  <a:t>k: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5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500" b="0" i="1" smtClean="0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500" i="1" smtClean="0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1500" b="0" i="1" smtClean="0">
                        <a:latin typeface="Cambria Math"/>
                      </a:rPr>
                      <m:t>≥0.9</m:t>
                    </m:r>
                    <m:nary>
                      <m:naryPr>
                        <m:chr m:val="∑"/>
                        <m:limLoc m:val="subSup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500" i="1">
                            <a:latin typeface="Cambria Math"/>
                          </a:rPr>
                          <m:t>𝑖</m:t>
                        </m:r>
                        <m:r>
                          <a:rPr lang="en-US" sz="15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500" b="0" i="1" smtClean="0">
                            <a:latin typeface="Cambria Math"/>
                          </a:rPr>
                          <m:t>𝑇𝑜𝑡𝑎𝑙</m:t>
                        </m:r>
                      </m:sup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5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ru-RU" sz="15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5" y="6324632"/>
                <a:ext cx="4105275" cy="341632"/>
              </a:xfrm>
              <a:prstGeom prst="rect">
                <a:avLst/>
              </a:prstGeom>
              <a:blipFill rotWithShape="1">
                <a:blip r:embed="rId7"/>
                <a:stretch>
                  <a:fillRect l="-594" t="-100000" b="-16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11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Снижение размерности. Пример изображений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4800" y="2023321"/>
            <a:ext cx="8523628" cy="40243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600" dirty="0"/>
          </a:p>
          <a:p>
            <a:endParaRPr lang="en-US" sz="1800" dirty="0"/>
          </a:p>
          <a:p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1908" y="797511"/>
            <a:ext cx="8722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/>
              <a:t>Метод главных компонент (</a:t>
            </a:r>
            <a:r>
              <a:rPr lang="en-US" sz="2100" dirty="0"/>
              <a:t>Principal Component Analysis) </a:t>
            </a:r>
            <a:r>
              <a:rPr lang="ru-RU" sz="2100" dirty="0"/>
              <a:t> </a:t>
            </a:r>
            <a:br>
              <a:rPr lang="ru-RU" sz="2100" dirty="0"/>
            </a:br>
            <a:r>
              <a:rPr lang="ru-RU" sz="2100" dirty="0"/>
              <a:t>- Используется для понижения размерности данных и проекции их на ортогональное подпространство признаков. То есть разбиение на ортогональные вектора. </a:t>
            </a:r>
          </a:p>
        </p:txBody>
      </p:sp>
      <p:pic>
        <p:nvPicPr>
          <p:cNvPr id="3074" name="Picture 2" descr="Gif 253x165, 21728 Ð±Ð°Ð¹Ñ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07602"/>
            <a:ext cx="3786188" cy="2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5780" y="4190095"/>
            <a:ext cx="703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Изображение (а), 85 главных компонент (б), несколько компонент (в)</a:t>
            </a:r>
          </a:p>
        </p:txBody>
      </p:sp>
      <p:pic>
        <p:nvPicPr>
          <p:cNvPr id="3076" name="Picture 4" descr="Gif 368x92, 11034 Ð±Ð°Ð¹Ñ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02807"/>
            <a:ext cx="5605784" cy="140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87980" y="5960873"/>
            <a:ext cx="684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Примеры проекций на собственные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11163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5000" y="140732"/>
            <a:ext cx="7886700" cy="727074"/>
          </a:xfrm>
        </p:spPr>
        <p:txBody>
          <a:bodyPr>
            <a:noAutofit/>
          </a:bodyPr>
          <a:lstStyle/>
          <a:p>
            <a:pPr algn="ctr" fontAlgn="base"/>
            <a:r>
              <a:rPr lang="ru-RU" sz="2200" b="1" dirty="0"/>
              <a:t>Кластеризация. </a:t>
            </a:r>
            <a:br>
              <a:rPr lang="ru-RU" sz="2200" b="1" dirty="0"/>
            </a:br>
            <a:r>
              <a:rPr lang="ru-RU" sz="2200" b="1" dirty="0" err="1"/>
              <a:t>Агломеративная</a:t>
            </a:r>
            <a:r>
              <a:rPr lang="ru-RU" sz="2200" b="1" dirty="0"/>
              <a:t> (иерархическая)  кластеризация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84732" y="793751"/>
            <a:ext cx="8625892" cy="1695449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sz="1800" dirty="0"/>
              <a:t>Выбирается две случайных точки для начала кластеризации</a:t>
            </a:r>
          </a:p>
          <a:p>
            <a:pPr fontAlgn="base"/>
            <a:r>
              <a:rPr lang="ru-RU" sz="1800" dirty="0"/>
              <a:t>Расстояния между кластерами сортируются попарно по минимуму. Критерий кластеров минимизация суммы расстояний между всеми точками и </a:t>
            </a:r>
            <a:r>
              <a:rPr lang="ru-RU" sz="1800" dirty="0" err="1"/>
              <a:t>центроидом</a:t>
            </a:r>
            <a:r>
              <a:rPr lang="ru-RU" sz="1800" dirty="0"/>
              <a:t> </a:t>
            </a:r>
          </a:p>
          <a:p>
            <a:pPr fontAlgn="base"/>
            <a:r>
              <a:rPr lang="ru-RU" sz="1800" dirty="0"/>
              <a:t>У каждого нового кластера рассчитывается </a:t>
            </a:r>
            <a:r>
              <a:rPr lang="ru-RU" sz="1800" dirty="0" err="1"/>
              <a:t>центроид</a:t>
            </a:r>
            <a:r>
              <a:rPr lang="ru-RU" sz="1800" dirty="0"/>
              <a:t>.</a:t>
            </a:r>
          </a:p>
          <a:p>
            <a:pPr fontAlgn="base"/>
            <a:r>
              <a:rPr lang="ru-RU" sz="1800" dirty="0"/>
              <a:t>п. 2 и 3 повторяются до тех пор, пока все данные не склеятся в несколько кластеров</a:t>
            </a:r>
          </a:p>
          <a:p>
            <a:endParaRPr lang="en-US" sz="1800" dirty="0"/>
          </a:p>
        </p:txBody>
      </p:sp>
      <p:pic>
        <p:nvPicPr>
          <p:cNvPr id="26626" name="Picture 2" descr="Dendro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5" y="4116685"/>
            <a:ext cx="4606409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4732" y="2384309"/>
            <a:ext cx="833696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dirty="0" err="1"/>
              <a:t>Single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минимум попарных расстояний между точками из двух кластеров</a:t>
            </a:r>
          </a:p>
          <a:p>
            <a:pPr fontAlgn="base"/>
            <a:endParaRPr lang="ru-RU" dirty="0"/>
          </a:p>
          <a:p>
            <a:pPr fontAlgn="base"/>
            <a:endParaRPr lang="ru-RU" sz="1100" dirty="0"/>
          </a:p>
          <a:p>
            <a:pPr fontAlgn="base"/>
            <a:r>
              <a:rPr lang="ru-RU" dirty="0" err="1"/>
              <a:t>Complete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максимум попарных расстояний между точками из двух кластеров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6029" y="41934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dirty="0" err="1"/>
              <a:t>Average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среднее попарных расстояний между точками из двух кластеров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fontAlgn="base"/>
            <a:r>
              <a:rPr lang="ru-RU" dirty="0" err="1"/>
              <a:t>Centroid</a:t>
            </a:r>
            <a:r>
              <a:rPr lang="ru-RU" dirty="0"/>
              <a:t> </a:t>
            </a:r>
            <a:r>
              <a:rPr lang="ru-RU" dirty="0" err="1"/>
              <a:t>linkage</a:t>
            </a:r>
            <a:r>
              <a:rPr lang="ru-RU" dirty="0"/>
              <a:t> — расстояние между </a:t>
            </a:r>
            <a:r>
              <a:rPr lang="ru-RU" dirty="0" err="1"/>
              <a:t>центроидами</a:t>
            </a:r>
            <a:r>
              <a:rPr lang="ru-RU" dirty="0"/>
              <a:t> двух кластеров</a:t>
            </a:r>
          </a:p>
          <a:p>
            <a:pPr fontAlgn="base"/>
            <a:endParaRPr lang="ru-RU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7" y="2704970"/>
            <a:ext cx="5136603" cy="46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6" y="3641702"/>
            <a:ext cx="4657725" cy="38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" y="4998806"/>
            <a:ext cx="3801548" cy="58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" y="6181453"/>
            <a:ext cx="2570126" cy="3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70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5191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k-</a:t>
            </a:r>
            <a:r>
              <a:rPr lang="ru-RU" sz="2400" b="1" dirty="0"/>
              <a:t>средних.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</p:spPr>
            <p:txBody>
              <a:bodyPr>
                <a:noAutofit/>
              </a:bodyPr>
              <a:lstStyle/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Выбрать количество кластеров k.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Высыпать случайным образом в пространство данных k точек (</a:t>
                </a:r>
                <a:r>
                  <a:rPr lang="ru-RU" sz="2100" dirty="0" err="1"/>
                  <a:t>центроидов</a:t>
                </a:r>
                <a:r>
                  <a:rPr lang="ru-RU" sz="2100" dirty="0"/>
                  <a:t> кластера</a:t>
                </a:r>
                <a14:m>
                  <m:oMath xmlns:m="http://schemas.openxmlformats.org/officeDocument/2006/math">
                    <m:r>
                      <a:rPr lang="ru-RU" sz="2100" i="1" dirty="0">
                        <a:latin typeface="Cambria Math"/>
                      </a:rPr>
                      <m:t> </m:t>
                    </m:r>
                    <m:r>
                      <a:rPr lang="en-US" sz="2100" i="1" dirty="0">
                        <a:latin typeface="Cambria Math"/>
                      </a:rPr>
                      <m:t>𝑘</m:t>
                    </m:r>
                    <m:r>
                      <a:rPr lang="ru-RU" sz="2100" b="0" i="1" dirty="0" smtClean="0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1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2100" i="1" dirty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100" dirty="0"/>
                  <a:t>)).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Для каждой точки посчитать, к какому </a:t>
                </a:r>
                <a:r>
                  <a:rPr lang="ru-RU" sz="2100" dirty="0" err="1"/>
                  <a:t>центроиду</a:t>
                </a:r>
                <a:r>
                  <a:rPr lang="ru-RU" sz="2100" dirty="0"/>
                  <a:t> она ближе.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Переместить каждый </a:t>
                </a:r>
                <a:r>
                  <a:rPr lang="ru-RU" sz="2100" dirty="0" err="1"/>
                  <a:t>центроид</a:t>
                </a:r>
                <a:r>
                  <a:rPr lang="ru-RU" sz="2100" dirty="0"/>
                  <a:t> в центр выборки, отнесенной к данному </a:t>
                </a:r>
                <a:r>
                  <a:rPr lang="ru-RU" sz="2100" dirty="0" err="1"/>
                  <a:t>центроиду</a:t>
                </a:r>
                <a:r>
                  <a:rPr lang="ru-RU" sz="2100" dirty="0"/>
                  <a:t>.</a:t>
                </a:r>
              </a:p>
              <a:p>
                <a:pPr marL="179388" indent="-179388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Повторять последние два шага фиксированное число раз, либо до тех пор пока </a:t>
                </a:r>
                <a:r>
                  <a:rPr lang="ru-RU" sz="2100" dirty="0" err="1"/>
                  <a:t>центроиды</a:t>
                </a:r>
                <a:r>
                  <a:rPr lang="ru-RU" sz="2100" dirty="0"/>
                  <a:t> не "сойдутся" (их смещение относительно предыдущего положения не превышает какого-то заранее заданного небольшого значения).</a:t>
                </a:r>
              </a:p>
              <a:p>
                <a:pPr marL="179388" indent="-179388"/>
                <a:r>
                  <a:rPr lang="ru-RU" sz="2100" dirty="0"/>
                  <a:t>Расстояние : </a:t>
                </a:r>
                <a14:m>
                  <m:oMath xmlns:m="http://schemas.openxmlformats.org/officeDocument/2006/math">
                    <m:r>
                      <a:rPr lang="ru-RU" sz="2100" i="1" dirty="0" smtClean="0">
                        <a:latin typeface="Cambria Math"/>
                      </a:rPr>
                      <m:t>𝐽</m:t>
                    </m:r>
                    <m:r>
                      <a:rPr lang="en-US" sz="2100" b="0" i="1" dirty="0" smtClean="0">
                        <a:latin typeface="Cambria Math"/>
                      </a:rPr>
                      <m:t>(</m:t>
                    </m:r>
                    <m:r>
                      <a:rPr lang="en-US" sz="2100" b="0" i="1" dirty="0" smtClean="0">
                        <a:latin typeface="Cambria Math"/>
                      </a:rPr>
                      <m:t>𝑘</m:t>
                    </m:r>
                    <m:r>
                      <a:rPr lang="en-US" sz="2100" b="0" i="1" dirty="0" smtClean="0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1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1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ru-RU" sz="21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1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ru-RU" sz="2100" b="0" i="1" dirty="0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100" b="0" i="1" dirty="0" smtClean="0">
                                <a:latin typeface="Cambria Math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1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ru-RU" sz="21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ru-RU" sz="2100" i="1" dirty="0" err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ru-RU" sz="2100" i="1" dirty="0" err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1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ru-RU" sz="2100" i="1" dirty="0">
                        <a:latin typeface="Cambria Math"/>
                      </a:rPr>
                      <m:t>→</m:t>
                    </m:r>
                    <m:func>
                      <m:func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 sz="2100" i="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ru-RU" sz="2100" i="1" dirty="0">
                                <a:latin typeface="Cambria Math"/>
                              </a:rPr>
                              <m:t>𝐶</m:t>
                            </m:r>
                          </m:lim>
                        </m:limLow>
                      </m:fName>
                      <m:e/>
                    </m:func>
                    <m:r>
                      <a:rPr lang="ru-RU" sz="2100" i="1" dirty="0">
                        <a:latin typeface="Cambria Math"/>
                      </a:rPr>
                      <m:t>,</m:t>
                    </m:r>
                  </m:oMath>
                </a14:m>
                <a:endParaRPr lang="ru-RU" sz="21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  <a:blipFill>
                <a:blip r:embed="rId2"/>
                <a:stretch>
                  <a:fillRect l="-717" t="-6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84788"/>
            <a:ext cx="1799565" cy="174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el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78775"/>
            <a:ext cx="2043561" cy="136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49805" y="6181741"/>
            <a:ext cx="336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выбора трех кластеров</a:t>
            </a:r>
          </a:p>
        </p:txBody>
      </p:sp>
      <p:pic>
        <p:nvPicPr>
          <p:cNvPr id="18439" name="Picture 7" descr="https://habrastorage.org/files/05c/df6/4b4/05cdf64b44514a0f9617e8e1a0688ea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86" y="4834525"/>
            <a:ext cx="2507862" cy="167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8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4896" y="238252"/>
            <a:ext cx="8409953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Методы </a:t>
            </a:r>
            <a:r>
              <a:rPr lang="ru-RU" sz="2200" b="1" dirty="0" smtClean="0"/>
              <a:t>классификации/регрессии</a:t>
            </a:r>
            <a:endParaRPr lang="ru-RU" sz="2200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6" y="735949"/>
            <a:ext cx="8262384" cy="538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3975" y="2247900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323974" y="2514600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323973" y="2872264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547664" y="3241596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29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5191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k-</a:t>
            </a:r>
            <a:r>
              <a:rPr lang="ru-RU" sz="2400" b="1" dirty="0"/>
              <a:t>средних.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</p:spPr>
            <p:txBody>
              <a:bodyPr>
                <a:noAutofit/>
              </a:bodyPr>
              <a:lstStyle/>
              <a:p>
                <a:pPr marL="179388" indent="-179388"/>
                <a:r>
                  <a:rPr lang="ru-RU" sz="2100" b="1" dirty="0" smtClean="0"/>
                  <a:t>Критерий </a:t>
                </a:r>
                <a:r>
                  <a:rPr lang="ru-RU" sz="2100" b="1" dirty="0"/>
                  <a:t>выбора </a:t>
                </a:r>
                <a:r>
                  <a:rPr lang="en-US" sz="2100" b="1" dirty="0"/>
                  <a:t>k</a:t>
                </a:r>
                <a:r>
                  <a:rPr lang="en-US" sz="2100" dirty="0"/>
                  <a:t>: </a:t>
                </a:r>
                <a:r>
                  <a:rPr lang="ru-RU" sz="2100" dirty="0"/>
                  <a:t>выбирают то число кластеров, начиная с которого описанный функционал J(C) падает "уже не так быстро". Или более формально:</a:t>
                </a:r>
              </a:p>
              <a:p>
                <a:pPr marL="179388" indent="-179388"/>
                <a14:m>
                  <m:oMath xmlns:m="http://schemas.openxmlformats.org/officeDocument/2006/math">
                    <m:r>
                      <a:rPr lang="ru-RU" sz="2100" i="1" dirty="0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ru-RU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100" i="1" dirty="0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ru-RU" sz="21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 err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ru-RU" sz="21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sz="2100" i="1" dirty="0">
                                    <a:latin typeface="Cambria Math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sz="2100" i="1" dirty="0"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sz="2100" i="1" dirty="0">
                                <a:latin typeface="Cambria Math"/>
                              </a:rPr>
                              <m:t>−</m:t>
                            </m:r>
                            <m:r>
                              <a:rPr lang="ru-RU" sz="2100" i="1" dirty="0">
                                <a:latin typeface="Cambria Math"/>
                              </a:rPr>
                              <m:t>𝐽</m:t>
                            </m:r>
                            <m:d>
                              <m:dPr>
                                <m:ctrlPr>
                                  <a:rPr lang="ru-RU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100" i="1" dirty="0" err="1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2100" b="0" i="1" dirty="0" smtClean="0">
                        <a:latin typeface="Cambria Math"/>
                      </a:rPr>
                      <m:t>&lt;</m:t>
                    </m:r>
                    <m:r>
                      <a:rPr lang="en-US" sz="2100" b="0" i="1" dirty="0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ru-RU" sz="2100" dirty="0"/>
              </a:p>
              <a:p>
                <a:pPr marL="179388" indent="-179388"/>
                <a:r>
                  <a:rPr lang="ru-RU" sz="2100" dirty="0"/>
                  <a:t>Для снижения вычислительных затрат - использование </a:t>
                </a:r>
                <a:r>
                  <a:rPr lang="ru-RU" sz="2100" dirty="0" err="1"/>
                  <a:t>минибатчей</a:t>
                </a:r>
                <a:r>
                  <a:rPr lang="ru-RU" sz="2100" dirty="0"/>
                  <a:t>.</a:t>
                </a:r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620688"/>
                <a:ext cx="8498813" cy="5716488"/>
              </a:xfrm>
              <a:blipFill>
                <a:blip r:embed="rId2"/>
                <a:stretch>
                  <a:fillRect l="-717" t="-640" r="-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54" y="3136767"/>
            <a:ext cx="2261782" cy="219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el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20" y="3068959"/>
            <a:ext cx="3147761" cy="21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8104" y="5162580"/>
            <a:ext cx="183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выбора трех кластеров</a:t>
            </a:r>
          </a:p>
        </p:txBody>
      </p:sp>
      <p:pic>
        <p:nvPicPr>
          <p:cNvPr id="18439" name="Picture 7" descr="https://habrastorage.org/files/05c/df6/4b4/05cdf64b44514a0f9617e8e1a0688ea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290279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33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18466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EM</a:t>
            </a:r>
            <a:r>
              <a:rPr lang="ru-RU" sz="2400" b="1" dirty="0"/>
              <a:t> (</a:t>
            </a:r>
            <a:r>
              <a:rPr lang="en-US" sz="2400" b="1" dirty="0"/>
              <a:t>Expectation-maximization)</a:t>
            </a:r>
            <a:r>
              <a:rPr lang="ru-RU" sz="2400" b="1" dirty="0"/>
              <a:t>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0908" y="762516"/>
            <a:ext cx="6934361" cy="590498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Каждому кластеру в соответствие ставится распределение</a:t>
            </a:r>
            <a:r>
              <a:rPr lang="en-US" sz="1800" dirty="0"/>
              <a:t> </a:t>
            </a:r>
            <a:r>
              <a:rPr lang="ru-RU" sz="1800" dirty="0"/>
              <a:t>(напр. нормальное).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Проводится первоначальная разбивка на кластеры любым методом или случайно или из априорных соображений. Выделяются два кластера с </a:t>
            </a:r>
            <a:r>
              <a:rPr lang="ru-RU" sz="1800" dirty="0" err="1"/>
              <a:t>центроидами</a:t>
            </a:r>
            <a:r>
              <a:rPr lang="ru-RU" sz="1800" dirty="0"/>
              <a:t> </a:t>
            </a:r>
            <a:r>
              <a:rPr lang="el-GR" sz="1800" dirty="0"/>
              <a:t>μ</a:t>
            </a:r>
            <a:r>
              <a:rPr lang="ru-RU" sz="1800" dirty="0"/>
              <a:t>1 и </a:t>
            </a:r>
            <a:r>
              <a:rPr lang="el-GR" sz="1800" dirty="0"/>
              <a:t>μ</a:t>
            </a:r>
            <a:r>
              <a:rPr lang="ru-RU" sz="1800" dirty="0"/>
              <a:t>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Шаг </a:t>
            </a:r>
            <a:r>
              <a:rPr lang="en-US" sz="1800" dirty="0"/>
              <a:t>E. – </a:t>
            </a:r>
            <a:r>
              <a:rPr lang="ru-RU" sz="1800" dirty="0"/>
              <a:t>вычисляются величины вида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/>
              <a:t>Шаг </a:t>
            </a:r>
            <a:r>
              <a:rPr lang="en-US" sz="1800" dirty="0"/>
              <a:t>M – </a:t>
            </a:r>
            <a:r>
              <a:rPr lang="ru-RU" sz="1800" dirty="0"/>
              <a:t>вычисляются новые значения </a:t>
            </a:r>
            <a:r>
              <a:rPr lang="el-GR" sz="1800" dirty="0"/>
              <a:t>μ</a:t>
            </a:r>
            <a:r>
              <a:rPr lang="ru-RU" sz="1800" dirty="0"/>
              <a:t>1 и </a:t>
            </a:r>
            <a:r>
              <a:rPr lang="el-GR" sz="1800" dirty="0"/>
              <a:t>μ</a:t>
            </a:r>
            <a:r>
              <a:rPr lang="ru-RU" sz="1800" dirty="0"/>
              <a:t>2  </a:t>
            </a:r>
            <a:r>
              <a:rPr lang="en-US" sz="1800" dirty="0"/>
              <a:t>j=1,2</a:t>
            </a:r>
            <a:endParaRPr lang="ru-RU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pic>
        <p:nvPicPr>
          <p:cNvPr id="1026" name="Picture 2" descr="ÐÐ»Ð¾ÑÐ½Ð¾ÑÑÑ Ð½Ð¾ÑÐ¼Ð°Ð»ÑÐ½Ð¾Ð³Ð¾ ÑÐ°ÑÐ¿ÑÐµÐ´ÐµÐ»ÐµÐ½Ð¸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74122"/>
            <a:ext cx="2956235" cy="22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9" y="2530463"/>
            <a:ext cx="7719007" cy="73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18364"/>
            <a:ext cx="2082801" cy="71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Ð Ð¸ÑÑÐ½Ð¾Ðº 1 â Ð Ð°ÑÐ¿ÑÐµÐ´ÐµÐ»ÐµÐ½Ð¸Ðµ ÑÐ»ÐµÐ¼ÐµÐ½ÑÐ¾Ð² Ð² ÐºÐ»Ð°ÑÑÐµÑÐ°Ñ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5" y="4807378"/>
            <a:ext cx="2196108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1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184666"/>
            <a:ext cx="7886700" cy="577850"/>
          </a:xfrm>
        </p:spPr>
        <p:txBody>
          <a:bodyPr>
            <a:noAutofit/>
          </a:bodyPr>
          <a:lstStyle/>
          <a:p>
            <a:r>
              <a:rPr lang="ru-RU" sz="2400" b="1" dirty="0"/>
              <a:t>Кластеризация. Метод </a:t>
            </a:r>
            <a:r>
              <a:rPr lang="en-US" sz="2400" b="1" dirty="0"/>
              <a:t>EM</a:t>
            </a:r>
            <a:r>
              <a:rPr lang="ru-RU" sz="2400" b="1" dirty="0"/>
              <a:t> (</a:t>
            </a:r>
            <a:r>
              <a:rPr lang="en-US" sz="2400" b="1" dirty="0"/>
              <a:t>Expectation-maximization)</a:t>
            </a:r>
            <a:r>
              <a:rPr lang="ru-RU" sz="2400" b="1" dirty="0"/>
              <a:t>.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>
              <a:xfrm>
                <a:off x="60908" y="762516"/>
                <a:ext cx="8255508" cy="590498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 smtClean="0"/>
                  <a:t>Шаг </a:t>
                </a:r>
                <a:r>
                  <a:rPr lang="en-US" sz="1800" dirty="0"/>
                  <a:t>E. – </a:t>
                </a:r>
                <a:r>
                  <a:rPr lang="ru-RU" sz="1800" dirty="0"/>
                  <a:t>вычисляются величины вида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2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dirty="0" smtClean="0"/>
                  <a:t>Алгоритм </a:t>
                </a:r>
                <a:r>
                  <a:rPr lang="ru-RU" sz="2100" dirty="0"/>
                  <a:t>работает пока значения </a:t>
                </a:r>
                <a:r>
                  <a:rPr lang="el-GR" sz="2100" dirty="0"/>
                  <a:t>μ</a:t>
                </a:r>
                <a:r>
                  <a:rPr lang="ru-RU" sz="2100" dirty="0"/>
                  <a:t>1 и </a:t>
                </a:r>
                <a:r>
                  <a:rPr lang="el-GR" sz="2100" dirty="0"/>
                  <a:t>μ</a:t>
                </a:r>
                <a:r>
                  <a:rPr lang="ru-RU" sz="2100" dirty="0"/>
                  <a:t>2  не перестанут меняться.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i="1" dirty="0"/>
                  <a:t>Суть алгоритма в итерационной максимизации  </a:t>
                </a:r>
                <a:r>
                  <a:rPr lang="ru-RU" sz="2100" i="1" dirty="0" err="1"/>
                  <a:t>лошорифма</a:t>
                </a:r>
                <a:r>
                  <a:rPr lang="ru-RU" sz="2100" i="1" dirty="0"/>
                  <a:t> функции максимального  правдоподобия </a:t>
                </a:r>
                <a:r>
                  <a:rPr lang="en-US" sz="2100" i="1" dirty="0"/>
                  <a:t>(log L)</a:t>
                </a:r>
                <a:r>
                  <a:rPr lang="ru-RU" sz="2100" i="1" dirty="0"/>
                  <a:t> того, что </a:t>
                </a:r>
                <a:r>
                  <a:rPr lang="el-GR" sz="2100" i="1" dirty="0"/>
                  <a:t>μ</a:t>
                </a:r>
                <a:r>
                  <a:rPr lang="ru-RU" sz="2100" i="1" dirty="0"/>
                  <a:t>1 и </a:t>
                </a:r>
                <a:r>
                  <a:rPr lang="el-GR" sz="2100" i="1" dirty="0"/>
                  <a:t>μ</a:t>
                </a:r>
                <a:r>
                  <a:rPr lang="ru-RU" sz="2100" i="1" dirty="0"/>
                  <a:t>2  - это </a:t>
                </a:r>
                <a:r>
                  <a:rPr lang="ru-RU" sz="2100" i="1" dirty="0" err="1"/>
                  <a:t>центриды</a:t>
                </a:r>
                <a:r>
                  <a:rPr lang="ru-RU" sz="2100" i="1" dirty="0"/>
                  <a:t> кластеров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                                     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100" dirty="0" smtClean="0"/>
                  <a:t>Расстояние </a:t>
                </a:r>
                <a:r>
                  <a:rPr lang="ru-RU" sz="2100" dirty="0"/>
                  <a:t>от </a:t>
                </a:r>
                <a:r>
                  <a:rPr lang="ru-RU" sz="2100" dirty="0" err="1"/>
                  <a:t>центроидов</a:t>
                </a:r>
                <a:r>
                  <a:rPr lang="ru-RU" sz="2100" dirty="0"/>
                  <a:t> до границ кластера определяется дисперсией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21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ru-RU" altLang="ru-RU" sz="2100" i="1" dirty="0" smtClean="0">
                            <a:latin typeface="Cambria Math"/>
                            <a:cs typeface="Arial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ru-RU" sz="2100" b="0" i="1" dirty="0" smtClean="0"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ru-RU" altLang="ru-RU" sz="2100" i="1" dirty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ru-RU" altLang="ru-RU" sz="2100" i="1" dirty="0">
                        <a:latin typeface="Cambria Math"/>
                        <a:cs typeface="Arial" pitchFamily="34" charset="0"/>
                      </a:rPr>
                      <m:t>𝐸</m:t>
                    </m:r>
                    <m:sSup>
                      <m:sSupPr>
                        <m:ctrlPr>
                          <a:rPr lang="en-US" altLang="ru-RU" sz="21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altLang="ru-RU" sz="2100" i="1" dirty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𝑋</m:t>
                            </m:r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−</m:t>
                            </m:r>
                            <m:r>
                              <a:rPr lang="ru-RU" altLang="ru-RU" sz="2100" i="1" dirty="0">
                                <a:latin typeface="Cambria Math"/>
                                <a:cs typeface="Arial" pitchFamily="34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ru-RU" altLang="ru-RU" sz="2100" i="1" dirty="0"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100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08" y="762516"/>
                <a:ext cx="8255508" cy="5904984"/>
              </a:xfrm>
              <a:blipFill>
                <a:blip r:embed="rId2"/>
                <a:stretch>
                  <a:fillRect l="-886" t="-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ÐÐ»Ð¾ÑÐ½Ð¾ÑÑÑ Ð½Ð¾ÑÐ¼Ð°Ð»ÑÐ½Ð¾Ð³Ð¾ ÑÐ°ÑÐ¿ÑÐµÐ´ÐµÐ»ÐµÐ½Ð¸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77647"/>
            <a:ext cx="2592288" cy="19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2" y="1123873"/>
            <a:ext cx="7719007" cy="73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849199"/>
            <a:ext cx="2082801" cy="71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16599"/>
            <a:ext cx="4793667" cy="36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Ð Ð¸ÑÑÐ½Ð¾Ðº 1 â Ð Ð°ÑÐ¿ÑÐµÐ´ÐµÐ»ÐµÐ½Ð¸Ðµ ÑÐ»ÐµÐ¼ÐµÐ½ÑÐ¾Ð² Ð² ÐºÐ»Ð°ÑÑÐµÑÐ°Ñ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9" y="4316599"/>
            <a:ext cx="2808312" cy="245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2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Регрессионные методы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2 Лекция. Основы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3585082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077" y="275038"/>
            <a:ext cx="7886700" cy="725121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Линейная Регрессия – самый простой алгоритм машинного обучения 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ru-RU" sz="1800" dirty="0"/>
                  <a:t>веса;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– случайное слагаемое (шум)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  <a:blipFill rotWithShape="1">
                <a:blip r:embed="rId2"/>
                <a:stretch>
                  <a:fillRect l="-696" t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8" y="1561153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561616" y="19184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752000" y="31346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40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 задача – найти линию, которая бы наилучшим образом описывала экспериментальный набор данных.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- веса модели,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входные данные,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результаты 	предсказания регрессией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чтобы ошибка результатов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была минимальной по заданному критерию*.</a:t>
                </a:r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Как правило выбирают критерий минимума по методу наименьших квадратов.</a:t>
                </a: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случайная нормальная Гауссова величина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}=0,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</a:t>
                </a:r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i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𝑐𝑜𝑣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  <a:blipFill>
                <a:blip r:embed="rId4"/>
                <a:stretch>
                  <a:fillRect l="-731" t="-2946" r="-162" b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5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94787"/>
            <a:ext cx="7886700" cy="725121"/>
          </a:xfrm>
        </p:spPr>
        <p:txBody>
          <a:bodyPr>
            <a:noAutofit/>
          </a:bodyPr>
          <a:lstStyle/>
          <a:p>
            <a:r>
              <a:rPr lang="ru-RU" sz="2700" b="1" dirty="0"/>
              <a:t>Метод наименьших квадратов</a:t>
            </a:r>
            <a:endParaRPr lang="ru-RU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Постановка задачи: минимизация т.н. «квадратов  невязок»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или в общем случае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Решение: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</m:e>
                          </m:d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Отсюда*: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ru-RU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400"/>
                  </a:spcBef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  <a:blipFill rotWithShape="1">
                <a:blip r:embed="rId2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/>
          <p:cNvSpPr/>
          <p:nvPr/>
        </p:nvSpPr>
        <p:spPr>
          <a:xfrm>
            <a:off x="740888" y="3577071"/>
            <a:ext cx="75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2" name="Рисунок 51" descr="https://habrastorage.org/files/384/33e/76f/38433e76f019465a901fd6b9149c93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94" y="1019908"/>
            <a:ext cx="1615723" cy="15298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/>
                  <a:t>Суть метода заключается в нахождении таких значений весов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, что бы среднеквадратичная ошибка была минимальной.</a:t>
                </a:r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Геометрическая интерпретация:</a:t>
                </a:r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Таким образом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должен иметь наименьшую длину (в среднем) относительно результатов измерений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  <a:blipFill rotWithShape="1">
                <a:blip r:embed="rId4"/>
                <a:stretch>
                  <a:fillRect l="-941" t="-1597" b="-4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11480" y="5886327"/>
            <a:ext cx="87325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*Решение оптимально по теореме Гаусса-Маркова, для нормального распределения совпадает с методом максимального правдоподобия и другими. Работает для любого симметричного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573227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43206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857250"/>
            <a:ext cx="8171762" cy="393404"/>
          </a:xfrm>
        </p:spPr>
        <p:txBody>
          <a:bodyPr>
            <a:normAutofit/>
          </a:bodyPr>
          <a:lstStyle/>
          <a:p>
            <a:r>
              <a:rPr lang="ru-RU" sz="1800" dirty="0"/>
              <a:t>Рассмотрим пример регрессии для аппроксимации кривой.</a:t>
            </a:r>
          </a:p>
        </p:txBody>
      </p:sp>
      <p:pic>
        <p:nvPicPr>
          <p:cNvPr id="2052" name="Picture 4" descr="https://habrastorage.org/files/cfa/f27/384/cfaf27384fe047c5948c76c2d2ac5cb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4" y="857250"/>
            <a:ext cx="2789567" cy="199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5812" y="1265168"/>
                <a:ext cx="3785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1265168"/>
                <a:ext cx="392338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3060" y="1649015"/>
            <a:ext cx="567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плохо обусловлены, степени выше 3 приводят к Переобучению – снижению точности.</a:t>
            </a:r>
          </a:p>
          <a:p>
            <a:r>
              <a:rPr lang="ru-RU" dirty="0"/>
              <a:t>Добавление данных может привести </a:t>
            </a:r>
            <a:endParaRPr lang="en-US" dirty="0"/>
          </a:p>
          <a:p>
            <a:r>
              <a:rPr lang="ru-RU" dirty="0"/>
              <a:t>к сильному изменению коэффициентов </a:t>
            </a:r>
            <a:r>
              <a:rPr lang="en-US" dirty="0"/>
              <a:t>w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800" dirty="0"/>
                  <a:t>Регуляризация — это способ уменьшить сложность модели чтобы предотвратить переобучение или исправить некорректно поставленную задачу. Обычно это достигается добавлением некоторой априорной информации к условию задачи. </a:t>
                </a:r>
              </a:p>
              <a:p>
                <a:r>
                  <a:rPr lang="ru-RU" sz="1800" dirty="0"/>
                  <a:t>Регуляризация приводит к смещению оценок.</a:t>
                </a:r>
              </a:p>
              <a:p>
                <a:r>
                  <a:rPr lang="ru-RU" sz="1800" dirty="0"/>
                  <a:t>В общем случае регуляризация это дополнение регрессии членом вида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m:rPr>
                        <m:nor/>
                      </m:rPr>
                      <a:rPr lang="ru-RU" sz="16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Такая регрессия называется гребневая. Она имеет смещение, но низкий разброс.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  <a:blipFill rotWithShape="1">
                <a:blip r:embed="rId4"/>
                <a:stretch>
                  <a:fillRect l="-522" t="-2559" b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42888" y="5897121"/>
                <a:ext cx="845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*С точки зрения Байесовской теории вероятности параметр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должен быть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1/2var(w)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 соответствует гипотезе об априорном нормальном распределении.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897121"/>
                <a:ext cx="112776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8" t="-2326" b="-9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242888" y="6333701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*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В общем случае возможна 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</a:t>
            </a:r>
            <a:r>
              <a:rPr lang="en-US" sz="1400" baseline="30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регуляризация (напр.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P=0.5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или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P=3),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при этом слагаемое будет</a:t>
            </a:r>
            <a:endParaRPr lang="ru-RU" baseline="300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1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18961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628651" y="886056"/>
                <a:ext cx="5782802" cy="5419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/>
                  <a:t>1. </a:t>
                </a:r>
                <a:r>
                  <a:rPr lang="ru-RU" sz="1800" b="1" dirty="0"/>
                  <a:t>Регуляризация по Тихонову </a:t>
                </a:r>
                <a:r>
                  <a:rPr lang="en-US" sz="1800" b="1" dirty="0"/>
                  <a:t>(L2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  <a:endParaRPr lang="ru-RU" sz="1800" b="1" dirty="0"/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задачи*: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ru-RU" sz="1800" dirty="0"/>
                  <a:t>где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– описывает регуляризацию.</a:t>
                </a:r>
              </a:p>
              <a:p>
                <a:pPr marL="0" indent="0" algn="ctr">
                  <a:buNone/>
                </a:pPr>
                <a:r>
                  <a:rPr lang="ru-RU" sz="1700" dirty="0"/>
                  <a:t>Решение: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единичная матица.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:r>
                  <a:rPr lang="ru-RU" sz="1800" dirty="0"/>
                  <a:t> число обусловленности будет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600"/>
                  </a:spcBef>
                  <a:buNone/>
                </a:pPr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sz="1800" b="1" dirty="0"/>
                  <a:t>2. </a:t>
                </a:r>
                <a:r>
                  <a:rPr lang="ru-RU" sz="1800" b="1" dirty="0"/>
                  <a:t>Регуляризация </a:t>
                </a:r>
                <a:r>
                  <a:rPr lang="en-US" sz="1800" b="1" dirty="0"/>
                  <a:t>LASSO (LASSO = least absolute shrinkage and selection operator</a:t>
                </a:r>
                <a:r>
                  <a:rPr lang="ru-RU" sz="1800" b="1" dirty="0"/>
                  <a:t>, </a:t>
                </a:r>
                <a:r>
                  <a:rPr lang="en-US" sz="1800" b="1" dirty="0"/>
                  <a:t>L1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ru-RU" sz="1800" dirty="0"/>
                  <a:t>Задача не имеет аналитического решения. Только численные, </a:t>
                </a:r>
                <a:br>
                  <a:rPr lang="ru-RU" sz="1800" dirty="0"/>
                </a:br>
                <a:r>
                  <a:rPr lang="ru-RU" sz="1800" dirty="0"/>
                  <a:t>например методом градиентного спуска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Достоинство метода для данного примера </a:t>
                </a:r>
                <a:br>
                  <a:rPr lang="ru-RU" sz="1800" dirty="0"/>
                </a:br>
                <a:r>
                  <a:rPr lang="ru-RU" sz="1800" dirty="0"/>
                  <a:t>– все коэффициенты выше 3 будут нули.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Методы позволяют снизить вероятность переобучения.</a:t>
                </a:r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86056"/>
                <a:ext cx="7710403" cy="5419494"/>
              </a:xfrm>
              <a:prstGeom prst="rect">
                <a:avLst/>
              </a:prstGeom>
              <a:blipFill rotWithShape="1">
                <a:blip r:embed="rId2"/>
                <a:stretch>
                  <a:fillRect l="-554" t="-1575"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habrastorage.org/files/ed9/1d8/040/ed91d804084046b9aa8f57fd3941f8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76" y="811086"/>
            <a:ext cx="2557206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files/bf0/025/160/bf0025160260474db10907412587d5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53" y="3627311"/>
            <a:ext cx="2495429" cy="23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42888" y="6333702"/>
                <a:ext cx="8458200" cy="406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 возможна постановка вида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Г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400" b="0" i="0" dirty="0">
                    <a:ea typeface="Cambria Math" panose="02040503050406030204" pitchFamily="18" charset="0"/>
                  </a:rPr>
                  <a:t>где</a:t>
                </a:r>
                <a:r>
                  <a:rPr lang="en-US" sz="1400" b="0" i="0" dirty="0">
                    <a:ea typeface="Cambria Math" panose="02040503050406030204" pitchFamily="18" charset="0"/>
                  </a:rPr>
                  <a:t> </a:t>
                </a:r>
                <a:r>
                  <a:rPr lang="ru-RU" sz="1400" b="0" i="0" dirty="0">
                    <a:ea typeface="Cambria Math" panose="02040503050406030204" pitchFamily="18" charset="0"/>
                  </a:rPr>
                  <a:t>Г -некоторая матрица коэффициентов</a:t>
                </a:r>
                <a14:m>
                  <m:oMath xmlns:m="http://schemas.openxmlformats.org/officeDocument/2006/math"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6333701"/>
                <a:ext cx="11277600" cy="406073"/>
              </a:xfrm>
              <a:prstGeom prst="rect">
                <a:avLst/>
              </a:prstGeom>
              <a:blipFill rotWithShape="0">
                <a:blip r:embed="rId5"/>
                <a:stretch>
                  <a:fillRect l="-432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15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Логистическая регрессия (классификация)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00125"/>
                <a:ext cx="6479381" cy="51768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Линейной разделимая выборка</a:t>
                </a:r>
              </a:p>
              <a:p>
                <a:pPr marL="0" indent="0">
                  <a:buNone/>
                </a:pPr>
                <a:r>
                  <a:rPr lang="ru-RU" sz="1800" dirty="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𝑠𝑖𝑛𝑔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ответ классификатора</m:t>
                    </m:r>
                  </m:oMath>
                </a14:m>
                <a:endParaRPr lang="ru-RU" sz="1800" dirty="0"/>
              </a:p>
              <a:p>
                <a:pPr marL="0" indent="0">
                  <a:buNone/>
                </a:pPr>
                <a:r>
                  <a:rPr lang="ru-RU" sz="1800" dirty="0"/>
                  <a:t>2. Логистическая регрессия</a:t>
                </a:r>
              </a:p>
              <a:p>
                <a:pPr marL="0" indent="0">
                  <a:buNone/>
                </a:pPr>
                <a:r>
                  <a:rPr lang="ru-RU" sz="1800" dirty="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 dirty="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классу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)=1/(1+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– </a:t>
                </a: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</a:t>
                </a:r>
                <a:r>
                  <a:rPr lang="ru-RU" sz="1800" dirty="0"/>
                  <a:t>.</a:t>
                </a:r>
              </a:p>
              <a:p>
                <a:pPr marL="0" indent="0">
                  <a:buNone/>
                </a:pP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 прогнозирует шансы попадания в один из двух классов (0 и 1).</a:t>
                </a:r>
              </a:p>
              <a:p>
                <a:pPr marL="0" indent="0">
                  <a:buNone/>
                </a:pPr>
                <a:r>
                  <a:rPr lang="ru-RU" sz="1700" dirty="0"/>
                  <a:t>Например, в задаче кредитного </a:t>
                </a:r>
                <a:r>
                  <a:rPr lang="ru-RU" sz="1700" dirty="0" err="1"/>
                  <a:t>скоринга</a:t>
                </a:r>
                <a:r>
                  <a:rPr lang="ru-RU" sz="1700" dirty="0"/>
                  <a:t>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 dirty="0"/>
                  <a:t>p</a:t>
                </a:r>
                <a:r>
                  <a:rPr lang="ru-RU" sz="1700" dirty="0"/>
                  <a:t>=0). Как правило попадание задается порогом, например </a:t>
                </a:r>
                <a:r>
                  <a:rPr lang="en-US" sz="1700" dirty="0"/>
                  <a:t>P=0.15.</a:t>
                </a:r>
                <a:r>
                  <a:rPr lang="ru-RU" sz="1700" dirty="0"/>
                  <a:t> </a:t>
                </a:r>
              </a:p>
              <a:p>
                <a:r>
                  <a:rPr lang="ru-RU" sz="1800" dirty="0"/>
                  <a:t>Обычно размещается на последнем уровне даже самых глубоких нейронных сетей: когда </a:t>
                </a:r>
                <a:r>
                  <a:rPr lang="ru-RU" sz="1800" dirty="0" err="1"/>
                  <a:t>всепризнаки</a:t>
                </a:r>
                <a:r>
                  <a:rPr lang="ru-RU" sz="1800" dirty="0"/>
                  <a:t> выделены, нужно в итоге на них сделать какой-то классификатор</a:t>
                </a:r>
                <a:endParaRPr lang="ru-RU" sz="17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0125"/>
                <a:ext cx="8639175" cy="5176838"/>
              </a:xfrm>
              <a:blipFill rotWithShape="1">
                <a:blip r:embed="rId2"/>
                <a:stretch>
                  <a:fillRect l="-635" t="-1531" r="-917" b="-9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900208"/>
            <a:ext cx="1931194" cy="24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3951923"/>
            <a:ext cx="18387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138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498" y="176912"/>
            <a:ext cx="7986713" cy="76949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Логическая регрессия. Функции активации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80" y="3139126"/>
            <a:ext cx="7799832" cy="33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56" y="4939645"/>
            <a:ext cx="2055637" cy="116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6" y="946405"/>
            <a:ext cx="5499853" cy="373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8" y="1321251"/>
            <a:ext cx="3129699" cy="7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72899" y="1018095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Самоорганизующиеся сесть</a:t>
            </a:r>
          </a:p>
        </p:txBody>
      </p:sp>
      <p:pic>
        <p:nvPicPr>
          <p:cNvPr id="5122" name="Picture 2" descr="https://neuronus.com/images/theory/ins/24052015/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97" y="2658601"/>
            <a:ext cx="17145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87400" y="2257970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Радиальная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219866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174627"/>
            <a:ext cx="7886700" cy="49212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Байесовская модель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42877" y="666750"/>
                <a:ext cx="6259132" cy="60674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Пусть есть входная выборка O ( напр. строка текста), которую надо классифицировать)  и классы С, к одному из которых выборку надо отнести.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Задача: найти такой класс </a:t>
                </a:r>
                <a:r>
                  <a:rPr lang="en-US" sz="1800" dirty="0"/>
                  <a:t>Ci</a:t>
                </a:r>
                <a:r>
                  <a:rPr lang="ru-RU" sz="1800" dirty="0"/>
                  <a:t>, при котором его вероятность для данной выборки (напр. строки) была бы максимальна. </a:t>
                </a:r>
                <a:br>
                  <a:rPr lang="ru-RU" sz="1800" dirty="0"/>
                </a:b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Вычислить P(C|O) сложно. Но можно воспользоваться теоремой Байеса и перейти к косвенным вероятностям: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Где </a:t>
                </a:r>
                <a:r>
                  <a:rPr lang="en-US" sz="1600" dirty="0"/>
                  <a:t>P(O) </a:t>
                </a:r>
                <a:r>
                  <a:rPr lang="ru-RU" sz="1600" dirty="0"/>
                  <a:t>постоянная и не участвует в расчетах, </a:t>
                </a:r>
                <a:r>
                  <a:rPr lang="en-US" sz="1600" dirty="0"/>
                  <a:t>P(O|C) </a:t>
                </a:r>
                <a:r>
                  <a:rPr lang="ru-RU" sz="1600" dirty="0"/>
                  <a:t>функция правдоподобия, </a:t>
                </a:r>
                <a:r>
                  <a:rPr lang="en-US" sz="1600" dirty="0"/>
                  <a:t>P(C) – </a:t>
                </a:r>
                <a:r>
                  <a:rPr lang="ru-RU" sz="1600" dirty="0"/>
                  <a:t>распределение классов.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Пусть среди признаков О есть значимые признаки о1,…, о</a:t>
                </a:r>
                <a:r>
                  <a:rPr lang="en-US" sz="1800" dirty="0"/>
                  <a:t>n </a:t>
                </a:r>
                <a:r>
                  <a:rPr lang="ru-RU" sz="1800" dirty="0"/>
                  <a:t>и они не зависят друг от друга и зависят от класса С, тогда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Т.е. проблема:  вычислить вероятности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𝑃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𝐶</m:t>
                    </m:r>
                    <m:r>
                      <a:rPr lang="ru-RU" sz="18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ru-RU" sz="1800" dirty="0"/>
                  <a:t>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𝑃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8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800" i="1" dirty="0" smtClean="0">
                        <a:latin typeface="Cambria Math"/>
                      </a:rPr>
                      <m:t>|</m:t>
                    </m:r>
                    <m:r>
                      <a:rPr lang="ru-RU" sz="1800" i="1" dirty="0" smtClean="0">
                        <a:latin typeface="Cambria Math"/>
                      </a:rPr>
                      <m:t>𝐶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Вычисление этих параметров и называется тренировкой классификатора.</a:t>
                </a:r>
                <a:endParaRPr lang="en-US" sz="16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600" dirty="0"/>
                  <a:t>Помимо наивного могут быть и более сложные варианты классификаторов.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877" y="666750"/>
                <a:ext cx="6259132" cy="6067425"/>
              </a:xfrm>
              <a:blipFill>
                <a:blip r:embed="rId2"/>
                <a:stretch>
                  <a:fillRect l="-584" t="-904" r="-1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767" y="2121755"/>
            <a:ext cx="1920875" cy="3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891609"/>
            <a:ext cx="2089394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8" y="4573754"/>
            <a:ext cx="5711825" cy="3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4816305"/>
            <a:ext cx="5035550" cy="37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08" y="862013"/>
            <a:ext cx="2631241" cy="197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3088473"/>
            <a:ext cx="2433638" cy="2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09" y="3396396"/>
            <a:ext cx="2317980" cy="102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 descr="http://www.swsys.ru/uploaded/image/2013-2/image580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17" y="4596313"/>
            <a:ext cx="2766164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2009" y="5187346"/>
            <a:ext cx="436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303208" y="6153744"/>
            <a:ext cx="436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613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(</a:t>
            </a:r>
            <a:r>
              <a:rPr lang="en-US" sz="2400" b="1" dirty="0"/>
              <a:t>SGD</a:t>
            </a:r>
            <a:r>
              <a:rPr lang="ru-RU" sz="24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В основе метода градиентного спуска выражение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∗)+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′(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−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∗).</m:t>
                      </m:r>
                    </m:oMath>
                  </m:oMathPara>
                </a14:m>
                <a:endParaRPr lang="ru-RU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В многомерном случае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 smtClean="0">
                            <a:latin typeface="Cambria Math"/>
                          </a:rPr>
                          <m:t>∗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i="0" dirty="0" smtClean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1800" i="1" dirty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ru-RU" sz="1800" i="1" dirty="0">
                                    <a:latin typeface="Cambria Math"/>
                                  </a:rPr>
                                  <m:t>∗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sz="180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−</m:t>
                        </m:r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∗</m:t>
                        </m:r>
                      </m:e>
                    </m:d>
                  </m:oMath>
                </a14:m>
                <a:r>
                  <a:rPr lang="ru-RU" sz="1800" dirty="0"/>
                  <a:t> 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…+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,…,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i="1" dirty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Критерий является достаточным в случае выпуклой функции, во многом из-за этого для выпуклых функций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Пример квадратичной функции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18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800" i="1" dirty="0">
                        <a:latin typeface="Cambria Math"/>
                      </a:rPr>
                      <m:t>+</m:t>
                    </m:r>
                    <m:r>
                      <a:rPr lang="ru-RU" sz="1800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b="0" i="1" dirty="0">
                    <a:latin typeface="Cambria Math"/>
                  </a:rPr>
                  <a:t>=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𝐴𝑥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 </m:t>
                    </m:r>
                    <m:r>
                      <a:rPr lang="ru-RU" sz="1600" i="1" dirty="0" smtClean="0">
                        <a:latin typeface="Cambria Math"/>
                      </a:rPr>
                      <m:t>𝑥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𝑏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A — матрица, у которой на пересечении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1600" dirty="0"/>
                  <a:t> строки 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𝑗</m:t>
                    </m:r>
                    <m:r>
                      <a:rPr lang="en-US" sz="1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/>
                  <a:t>столбца стоит величина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1</m:t>
                    </m:r>
                    <m:r>
                      <a:rPr lang="ru-RU" sz="1600" i="1" dirty="0">
                        <a:latin typeface="Cambria Math"/>
                      </a:rPr>
                      <m:t>/</m:t>
                    </m:r>
                    <m:r>
                      <a:rPr lang="ru-RU" sz="1600" i="1" dirty="0" smtClean="0">
                        <a:latin typeface="Cambria Math"/>
                      </a:rPr>
                      <m:t>2(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ru-RU" sz="1600" i="1" dirty="0" err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ru-RU" sz="16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 (A симметричная)</a:t>
                </a:r>
                <a:r>
                  <a:rPr lang="en-US" sz="1600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Градиент квадратичной функции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/>
                      <m:t>∇</m:t>
                    </m:r>
                    <m:r>
                      <m:rPr>
                        <m:nor/>
                      </m:rPr>
                      <a:rPr lang="ru-RU" sz="1800"/>
                      <m:t>f</m:t>
                    </m:r>
                    <m:r>
                      <m:rPr>
                        <m:nor/>
                      </m:rPr>
                      <a:rPr lang="ru-RU" sz="1800"/>
                      <m:t>(</m:t>
                    </m:r>
                    <m:r>
                      <m:rPr>
                        <m:nor/>
                      </m:rPr>
                      <a:rPr lang="ru-RU" sz="1800"/>
                      <m:t>x</m:t>
                    </m:r>
                    <m:r>
                      <m:rPr>
                        <m:nor/>
                      </m:rPr>
                      <a:rPr lang="ru-RU" sz="1800"/>
                      <m:t>)=</m:t>
                    </m:r>
                    <m:r>
                      <m:rPr>
                        <m:nor/>
                      </m:rPr>
                      <a:rPr lang="ru-RU" sz="1800"/>
                      <m:t>Ax</m:t>
                    </m:r>
                    <m:r>
                      <m:rPr>
                        <m:nor/>
                      </m:rPr>
                      <a:rPr lang="ru-RU" sz="1800"/>
                      <m:t>−</m:t>
                    </m:r>
                    <m:r>
                      <m:rPr>
                        <m:nor/>
                      </m:rPr>
                      <a:rPr lang="ru-RU" sz="1800"/>
                      <m:t>b</m:t>
                    </m:r>
                  </m:oMath>
                </a14:m>
                <a:endParaRPr lang="ru-RU" sz="1700" dirty="0"/>
              </a:p>
              <a:p>
                <a:r>
                  <a:rPr lang="ru-RU" sz="1800" i="1" dirty="0"/>
                  <a:t>Пусть требуется найти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ru-RU" sz="1800" i="1" dirty="0"/>
                  <a:t> такую, что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&lt;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. </m:t>
                    </m:r>
                    <m:r>
                      <a:rPr lang="en-US" sz="1800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тогда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ru-RU" sz="1800" dirty="0"/>
                  <a:t>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)≈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)+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  <m:r>
                      <a:rPr lang="ru-RU" sz="1800" i="1" dirty="0">
                        <a:latin typeface="Cambria Math"/>
                      </a:rPr>
                      <m:t>𝑇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>
                        <a:latin typeface="Cambria Math"/>
                      </a:rPr>
                      <m:t>−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Если взять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−</m:t>
                    </m:r>
                    <m:r>
                      <a:rPr lang="ru-RU" sz="1800" i="1" dirty="0" smtClean="0">
                        <a:latin typeface="Cambria Math"/>
                      </a:rPr>
                      <m:t>𝛼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 α&gt;0 то мы получим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ru-RU" sz="180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)−</m:t>
                      </m:r>
                      <m:r>
                        <a:rPr lang="ru-RU" sz="1800" i="1" dirty="0" smtClean="0">
                          <a:latin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0" dirty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ru-RU" sz="18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ru-RU" sz="18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ru-RU" sz="1800" i="1" dirty="0">
                          <a:latin typeface="Cambria Math"/>
                        </a:rPr>
                        <m:t>&lt;</m:t>
                      </m:r>
                      <m:r>
                        <a:rPr lang="ru-RU" sz="1800" i="1" dirty="0">
                          <a:latin typeface="Cambria Math"/>
                        </a:rPr>
                        <m:t>𝑓</m:t>
                      </m:r>
                      <m:r>
                        <a:rPr lang="ru-RU" sz="1800" i="1" dirty="0">
                          <a:latin typeface="Cambria Math"/>
                        </a:rPr>
                        <m:t>(</m:t>
                      </m:r>
                      <m:r>
                        <a:rPr lang="ru-RU" sz="1800" i="1" dirty="0">
                          <a:latin typeface="Cambria Math"/>
                        </a:rPr>
                        <m:t>𝑥</m:t>
                      </m:r>
                      <m:r>
                        <a:rPr lang="ru-RU" sz="1800" i="1" dirty="0"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  <a:blipFill>
                <a:blip r:embed="rId2"/>
                <a:stretch>
                  <a:fillRect l="-582" t="-104" r="-97" b="-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00715" y="2188105"/>
            <a:ext cx="195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Выпуклая функция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4175" y="3940172"/>
            <a:ext cx="195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вогнутой функции</a:t>
            </a:r>
          </a:p>
        </p:txBody>
      </p:sp>
      <p:pic>
        <p:nvPicPr>
          <p:cNvPr id="1026" name="Picture 2" descr="https://habrastorage.org/webt/ce/ll/xe/cellxe-4abtm7a9ubxjv1ozdpq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5" y="615124"/>
            <a:ext cx="1528201" cy="15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abrastorage.org/webt/u0/mk/o8/u0mko8_mqkymci1jfhcv92g73k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75" y="2526659"/>
            <a:ext cx="1419620" cy="13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brastorage.org/webt/o-/cy/lb/o-cylbymqoboderivp7kugha4y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7" y="4526915"/>
            <a:ext cx="2356404" cy="18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0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</a:t>
            </a:r>
            <a:r>
              <a:rPr lang="en-US" sz="2400" b="1" dirty="0"/>
              <a:t>(SGD)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1600" dirty="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Рассмотрим функцию потерь  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600" dirty="0"/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вектор антиградиента будет указывать на направление, в котором функция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 dirty="0"/>
                  <a:t>бывает быстрее всего. </a:t>
                </a:r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𝜂𝛻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600" dirty="0"/>
                  <a:t> – шаг градиента (скорость обучения нейронной сети).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 Градиентный спуск соответствует МНК: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endParaRPr lang="ru-RU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При градиентном спуске больше всего изменяется тот параметр, который имеет самую большую по модулю производную.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 В дискретном случае все осложняется необходимостью достичь нуля.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Самый важный параметр градиентного спуска – это скорость обучения. 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  <a:blipFill rotWithShape="1">
                <a:blip r:embed="rId2"/>
                <a:stretch>
                  <a:fillRect l="-502" r="-1204" b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44" y="876300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88" y="313334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Разность значений между точками тем меньше, чем ближе к минимуму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97" y="3904350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6080" y="5888736"/>
            <a:ext cx="195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«плохой» функции, много минимумов</a:t>
            </a:r>
          </a:p>
        </p:txBody>
      </p:sp>
    </p:spTree>
    <p:extLst>
      <p:ext uri="{BB962C8B-B14F-4D97-AF65-F5344CB8AC3E}">
        <p14:creationId xmlns:p14="http://schemas.microsoft.com/office/powerpoint/2010/main" val="538753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940" y="300010"/>
            <a:ext cx="7986713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Разновидности метода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700" dirty="0"/>
                  <a:t>В теории обычно предполагается выбор шага по условию (отображению) </a:t>
                </a:r>
                <a:r>
                  <a:rPr lang="ru-RU" sz="1700" dirty="0" err="1"/>
                  <a:t>Липшеца</a:t>
                </a:r>
                <a:r>
                  <a:rPr lang="ru-RU" sz="1700" dirty="0"/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700" i="1" dirty="0">
                        <a:latin typeface="Cambria Math"/>
                        <a:ea typeface="Cambria Math"/>
                      </a:rPr>
                      <m:t>η</m:t>
                    </m:r>
                    <m:r>
                      <a:rPr lang="ru-RU" sz="1700" i="1" dirty="0">
                        <a:latin typeface="Cambria Math"/>
                      </a:rPr>
                      <m:t>&lt;2/</m:t>
                    </m:r>
                    <m:r>
                      <a:rPr lang="ru-RU" sz="1700" i="1" dirty="0">
                        <a:latin typeface="Cambria Math"/>
                      </a:rPr>
                      <m:t>𝐿</m:t>
                    </m:r>
                    <m:r>
                      <a:rPr lang="ru-RU" sz="1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700" dirty="0"/>
                  <a:t> где </a:t>
                </a:r>
                <a:r>
                  <a:rPr lang="en-US" sz="1700" dirty="0"/>
                  <a:t>L </a:t>
                </a:r>
                <a:r>
                  <a:rPr lang="ru-RU" sz="1700" dirty="0"/>
                  <a:t>такое, что для всех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70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700" dirty="0"/>
                  <a:t>‖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7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)−</m:t>
                        </m:r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700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ru-RU" sz="1700" i="1" dirty="0">
                        <a:latin typeface="Cambria Math"/>
                      </a:rPr>
                      <m:t>≤</m:t>
                    </m:r>
                    <m:r>
                      <a:rPr lang="ru-RU" sz="1700" i="1" dirty="0" err="1">
                        <a:latin typeface="Cambria Math"/>
                      </a:rPr>
                      <m:t>𝐿</m:t>
                    </m:r>
                    <m:r>
                      <a:rPr lang="ru-RU" sz="1700" i="1" dirty="0" err="1">
                        <a:latin typeface="Cambria Math"/>
                      </a:rPr>
                      <m:t>‖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1700" i="1" dirty="0" err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1700" i="1" dirty="0">
                        <a:latin typeface="Cambria Math"/>
                      </a:rPr>
                      <m:t>‖</m:t>
                    </m:r>
                  </m:oMath>
                </a14:m>
                <a:endParaRPr lang="en-US" sz="1700" dirty="0"/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ru-RU" sz="2000" b="1" dirty="0"/>
                  <a:t> На практике размер шага часта подбирают эмпирически: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адоптированы снижения скорости обучения ( дробного шага, </a:t>
                </a:r>
                <a:r>
                  <a:rPr lang="ru-RU" sz="2000" dirty="0"/>
                  <a:t>наикратчайшего спуска, </a:t>
                </a:r>
                <a:r>
                  <a:rPr lang="ru-RU" sz="2000" dirty="0" err="1"/>
                  <a:t>субградиент</a:t>
                </a:r>
                <a:r>
                  <a:rPr lang="ru-RU" sz="2000" dirty="0"/>
                  <a:t> 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b="0" i="0" dirty="0" smtClean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𝐸</m:t>
                    </m:r>
                    <m:r>
                      <a:rPr lang="en-US" sz="2000" b="0" i="1" dirty="0" smtClean="0">
                        <a:latin typeface="Cambria Math"/>
                      </a:rPr>
                      <m:t>𝑉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 smtClean="0">
                        <a:latin typeface="Cambria Math"/>
                      </a:rPr>
                      <m:t>&lt;</m:t>
                    </m:r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i="0" dirty="0">
                    <a:latin typeface="+mj-lt"/>
                  </a:rPr>
                  <a:t>Методы с использованием истории: Нестеров</a:t>
                </a:r>
                <a:r>
                  <a:rPr lang="ru-RU" sz="2000" b="1" dirty="0">
                    <a:latin typeface="+mj-lt"/>
                  </a:rPr>
                  <a:t>, ускоренный градиент,</a:t>
                </a:r>
                <a:endParaRPr lang="ru-RU" sz="2000" b="1" i="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 с регуляризацией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b="0" i="1" dirty="0" smtClean="0">
                        <a:latin typeface="Cambria Math"/>
                      </a:rPr>
                      <m:t>(1−</m:t>
                    </m:r>
                    <m:r>
                      <a:rPr lang="ru-RU" sz="2000" b="0" i="1" dirty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𝜆</m:t>
                    </m:r>
                    <m:r>
                      <a:rPr lang="ru-RU" sz="2000" b="0" i="1" dirty="0" smtClean="0">
                        <a:latin typeface="Cambria Math"/>
                      </a:rPr>
                      <m:t>)</m:t>
                    </m:r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b="1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Градиентные методы второго и более высоких порядков</a:t>
                </a:r>
                <a:r>
                  <a:rPr lang="ru-RU" sz="2000" dirty="0"/>
                  <a:t>: полиномиальный градиент, Ньютона-Гессе, Гаусса-Ньютона, </a:t>
                </a:r>
                <a:r>
                  <a:rPr lang="ru-RU" sz="2000" dirty="0" err="1"/>
                  <a:t>Левенберга</a:t>
                </a:r>
                <a:r>
                  <a:rPr lang="ru-RU" sz="2000" dirty="0"/>
                  <a:t>-Маркова)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dirty="0"/>
                  <a:t> </a:t>
                </a:r>
                <a:r>
                  <a:rPr lang="ru-RU" sz="2000" b="1" dirty="0"/>
                  <a:t>Адаптивные методы со своей оптимизацией каждого веса.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Нелинейные градиентные спуски, например с использованием вейвлетов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  <a:blipFill>
                <a:blip r:embed="rId2"/>
                <a:stretch>
                  <a:fillRect l="-661" t="-402" r="-514" b="-1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12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710497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Генетический алгоритм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137" y="650449"/>
            <a:ext cx="5774913" cy="60048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800" dirty="0"/>
              <a:t>Генетический алгоритм: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Создание популяции: Проинициализировать геном (матрицу весов) случайным образом в диапазоне от -1 до 1. 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Создать потомков, мутаций : переназначить случайным образом половину весов, или добавить к половине весов случайные значения в диапазоне от -0.1 до 0.1.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Оценить приспособленность каждого потомка (какова ошибка обучения)  и оставить лучших потомков в размере популяции.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/>
              <a:t>Вернуться к началу, или использовать </a:t>
            </a:r>
            <a:r>
              <a:rPr lang="en-US" sz="1800" dirty="0"/>
              <a:t>crossing-over (</a:t>
            </a:r>
            <a:r>
              <a:rPr lang="ru-RU" sz="1800" dirty="0"/>
              <a:t>перекрещивать потомков)</a:t>
            </a:r>
            <a:br>
              <a:rPr lang="ru-RU" sz="1800" dirty="0"/>
            </a:b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pic>
        <p:nvPicPr>
          <p:cNvPr id="2052" name="Picture 4" descr="ÐÐ°ÑÑÐ¸Ð½ÐºÐ¸ Ð¿Ð¾ Ð·Ð°Ð¿ÑÐ¾ÑÑ ÐÐµÐ½ÐµÑÐ¸ÑÐµÑÐºÐ¸Ð¹ Ð°Ð»Ð³Ð¾ÑÐ¸ÑÐ¼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7" y="4391025"/>
            <a:ext cx="4025752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¤Ð°Ð¹Ð»:ÐÐµÐ½ÐµÑÐ¸ÑÐµÑÐºÐ¸Ð¹ Ð°Ð»Ð³Ð¾ÑÐ¸ÑÐ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836612"/>
            <a:ext cx="24193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5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8"/>
            <a:ext cx="8710497" cy="268954"/>
          </a:xfrm>
        </p:spPr>
        <p:txBody>
          <a:bodyPr>
            <a:noAutofit/>
          </a:bodyPr>
          <a:lstStyle/>
          <a:p>
            <a:pPr algn="ctr"/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200" b="1" dirty="0"/>
              <a:t>Метод опорных векторов </a:t>
            </a:r>
            <a:r>
              <a:rPr lang="en-US" sz="2200" b="1" dirty="0"/>
              <a:t>(SVM)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9660" y="713059"/>
                <a:ext cx="6470239" cy="583776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b="1" dirty="0"/>
                  <a:t>Задача</a:t>
                </a:r>
                <a:r>
                  <a:rPr lang="ru-RU" sz="1800" dirty="0"/>
                  <a:t>: классификация по результатам обучения с учителем. построить прямую (гиперплоскость), расстояние от которой </a:t>
                </a:r>
                <a:br>
                  <a:rPr lang="ru-RU" sz="1800" dirty="0"/>
                </a:br>
                <a:r>
                  <a:rPr lang="ru-RU" sz="1800" dirty="0"/>
                  <a:t>( напр. в среднем) для каждого класса минимально (</a:t>
                </a:r>
                <a:r>
                  <a:rPr lang="ru-RU" sz="1600" dirty="0"/>
                  <a:t>изначальна бинарная классификация</a:t>
                </a:r>
                <a:r>
                  <a:rPr lang="ru-RU" sz="1800" dirty="0"/>
                  <a:t>).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Вектора, лежащие ближе всех к гиперплоскости, называются </a:t>
                </a:r>
                <a:r>
                  <a:rPr lang="ru-RU" sz="1800" i="1" dirty="0"/>
                  <a:t>опорными  векторами</a:t>
                </a:r>
                <a:r>
                  <a:rPr lang="ru-RU" sz="1800" dirty="0"/>
                  <a:t>(</a:t>
                </a:r>
                <a:r>
                  <a:rPr lang="ru-RU" sz="1800" dirty="0" err="1"/>
                  <a:t>support</a:t>
                </a:r>
                <a:r>
                  <a:rPr lang="ru-RU" sz="1800" dirty="0"/>
                  <a:t> </a:t>
                </a:r>
                <a:r>
                  <a:rPr lang="ru-RU" sz="1800" dirty="0" err="1"/>
                  <a:t>vectors</a:t>
                </a:r>
                <a:r>
                  <a:rPr lang="ru-RU" sz="1800" dirty="0"/>
                  <a:t>) </a:t>
                </a:r>
                <a:r>
                  <a:rPr lang="ru-RU" sz="1600" dirty="0"/>
                  <a:t>(красный на рисунке)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Функция классификатора: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𝑠𝑖𝑔𝑛</m:t>
                    </m:r>
                  </m:oMath>
                </a14:m>
                <a:r>
                  <a:rPr lang="ru-RU" sz="1800" dirty="0"/>
                  <a:t> – знак (1 к одному классу, -1 к другому)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/>
                  <a:t>Задача: минимизация функционала вида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𝑎𝑟𝑔𝑚𝑖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i="1">
                                    <a:latin typeface="Cambria Math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8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Задача решается методом Ла-</a:t>
                </a:r>
                <a:r>
                  <a:rPr lang="ru-RU" sz="1800" dirty="0" err="1"/>
                  <a:t>Гранжа</a:t>
                </a:r>
                <a:r>
                  <a:rPr lang="ru-RU" sz="18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Обучение состоит в построении полосы (условно) с максимальной шириной 2</a:t>
                </a:r>
                <a:r>
                  <a:rPr lang="en-US" sz="1800" dirty="0"/>
                  <a:t>/|W|</a:t>
                </a:r>
                <a:r>
                  <a:rPr lang="ru-RU" sz="1800" dirty="0"/>
                  <a:t>,</a:t>
                </a:r>
                <a:r>
                  <a:rPr lang="en-US" sz="1800" dirty="0"/>
                  <a:t> </a:t>
                </a:r>
                <a:r>
                  <a:rPr lang="ru-RU" sz="1800" dirty="0"/>
                  <a:t>так, чтобы в нее не попадал не один из объектов.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При попадании объекта вводится штраф.</a:t>
                </a:r>
              </a:p>
              <a:p>
                <a:pPr>
                  <a:spcBef>
                    <a:spcPts val="0"/>
                  </a:spcBef>
                </a:pPr>
                <a:r>
                  <a:rPr lang="ru-RU" sz="1800" dirty="0"/>
                  <a:t>Опорные вектора – объекты по которым проходит граница полосы.</a:t>
                </a:r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660" y="713059"/>
                <a:ext cx="6470239" cy="5837761"/>
              </a:xfrm>
              <a:blipFill rotWithShape="1">
                <a:blip r:embed="rId2"/>
                <a:stretch>
                  <a:fillRect l="-753" t="-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s://habrastorage.org/storage/habraeffect/7c/5f/7c5f4284e204a7c4b544a9ca175a2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0" y="621505"/>
            <a:ext cx="1689491" cy="151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habrastorage.org/storage/habraeffect/41/27/41273d1e28d6b6c0b7c9a42eac2be77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1983789"/>
            <a:ext cx="2292349" cy="181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3886200"/>
            <a:ext cx="1809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97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710497" cy="345915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Другие методы обучения нейронных сетей. 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200" b="1" dirty="0"/>
              <a:t>Метод опорных векторов </a:t>
            </a:r>
            <a:r>
              <a:rPr lang="en-US" sz="2200" b="1" dirty="0"/>
              <a:t>(SVM)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923926"/>
                <a:ext cx="6470239" cy="358003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. </a:t>
                </a:r>
                <a:r>
                  <a:rPr lang="ru-RU" sz="2000" dirty="0"/>
                  <a:t>В случае, если области неразделимы, то используют преобразование ядром </a:t>
                </a:r>
                <a:r>
                  <a:rPr lang="el-GR" sz="2000" dirty="0"/>
                  <a:t>ϕ</a:t>
                </a:r>
                <a:r>
                  <a:rPr lang="en-US" sz="2000" dirty="0"/>
                  <a:t>(x)</a:t>
                </a:r>
                <a:endParaRPr lang="ru-RU" sz="2000" i="1" dirty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𝑠𝑖𝑔𝑛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𝜑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dirty="0"/>
                  <a:t>Задача: минимизация функционала вида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𝑎𝑟𝑔𝑚𝑖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𝜑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en-US" sz="2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900" dirty="0"/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/>
                  <a:t>                                 </a:t>
                </a:r>
                <a:r>
                  <a:rPr lang="en-US" sz="1800" dirty="0"/>
                  <a:t>- </a:t>
                </a:r>
                <a:r>
                  <a:rPr lang="ru-RU" sz="1800" dirty="0"/>
                  <a:t>скалярное произведение </a:t>
                </a:r>
                <a:r>
                  <a:rPr lang="el-GR" sz="1800" dirty="0"/>
                  <a:t>ϕ</a:t>
                </a:r>
                <a:r>
                  <a:rPr lang="en-US" sz="1800" dirty="0"/>
                  <a:t>(x) </a:t>
                </a:r>
                <a:r>
                  <a:rPr lang="ru-RU" sz="1800" dirty="0"/>
                  <a:t> - ядро </a:t>
                </a:r>
                <a:r>
                  <a:rPr lang="en-US" sz="1800" dirty="0"/>
                  <a:t>SVM</a:t>
                </a:r>
                <a:endParaRPr lang="ru-RU" sz="1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23926"/>
                <a:ext cx="6470239" cy="3580036"/>
              </a:xfrm>
              <a:blipFill>
                <a:blip r:embed="rId2"/>
                <a:stretch>
                  <a:fillRect l="-943" t="-10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https://habrastorage.org/storage/habraeffect/3b/0a/3b0af1a82f51ee4b5fbbadf8b51d8f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83" y="923926"/>
            <a:ext cx="1355138" cy="12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79" y="4656642"/>
            <a:ext cx="6514701" cy="190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https://habrastorage.org/storage/habraeffect/8f/3b/8f3bee609b3f807563af6f7e4ae5ba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59639"/>
            <a:ext cx="15906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83" y="2452688"/>
            <a:ext cx="123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7579" y="4276558"/>
            <a:ext cx="4171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Наиболее распространённые виды ядер</a:t>
            </a:r>
          </a:p>
        </p:txBody>
      </p:sp>
    </p:spTree>
    <p:extLst>
      <p:ext uri="{BB962C8B-B14F-4D97-AF65-F5344CB8AC3E}">
        <p14:creationId xmlns:p14="http://schemas.microsoft.com/office/powerpoint/2010/main" val="5839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449" y="203581"/>
            <a:ext cx="7986713" cy="41554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Дерево решений. Классификация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699" y="676275"/>
            <a:ext cx="6020767" cy="5176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 Деревом решений можно назвать наглядную инструкцию, что делать в какой ситуации. То есть объединение логических правил вида «</a:t>
            </a:r>
            <a:r>
              <a:rPr lang="en-US" sz="1800" dirty="0"/>
              <a:t>a&lt;</a:t>
            </a:r>
            <a:r>
              <a:rPr lang="ru-RU" sz="1800" dirty="0"/>
              <a:t> x</a:t>
            </a:r>
            <a:r>
              <a:rPr lang="en-US" sz="1800" dirty="0"/>
              <a:t>=&gt;</a:t>
            </a:r>
            <a:r>
              <a:rPr lang="ru-RU" sz="1800" dirty="0"/>
              <a:t>класс1. </a:t>
            </a:r>
            <a:r>
              <a:rPr lang="en-US" sz="1800" dirty="0"/>
              <a:t> 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Возможные критерии остановки: </a:t>
            </a:r>
          </a:p>
          <a:p>
            <a:pPr marL="457200" lvl="1" indent="0">
              <a:buNone/>
            </a:pPr>
            <a:r>
              <a:rPr lang="ru-RU" sz="1600" dirty="0"/>
              <a:t>значения результатов разбивки мало отличаются </a:t>
            </a:r>
          </a:p>
          <a:p>
            <a:pPr marL="457200" lvl="1" indent="0">
              <a:buNone/>
            </a:pPr>
            <a:r>
              <a:rPr lang="ru-RU" sz="1600" dirty="0"/>
              <a:t>Разбивать больше некуда</a:t>
            </a:r>
            <a:endParaRPr lang="en-US" sz="1600" dirty="0"/>
          </a:p>
          <a:p>
            <a:pPr marL="0" indent="0">
              <a:buNone/>
            </a:pPr>
            <a:r>
              <a:rPr lang="ru-RU" sz="1800" dirty="0"/>
              <a:t>Основной параметр дерева глубина </a:t>
            </a:r>
          </a:p>
          <a:p>
            <a:pPr marL="457200" lvl="1" indent="0">
              <a:buNone/>
            </a:pPr>
            <a:r>
              <a:rPr lang="ru-RU" sz="1600" dirty="0"/>
              <a:t>(слишком глубокие деревья приводят к переобучению и выделению непринципиальных признаков).</a:t>
            </a:r>
          </a:p>
          <a:p>
            <a:pPr marL="0" indent="0">
              <a:buNone/>
            </a:pPr>
            <a:r>
              <a:rPr lang="ru-RU" sz="1800" dirty="0"/>
              <a:t>Возможен метод обрубки деревьев. Изначально строится древо больше предполагаемого, затем ищется оптимальная глубина.</a:t>
            </a:r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29" y="647700"/>
            <a:ext cx="2457251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10" y="1785939"/>
            <a:ext cx="2235770" cy="173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3" y="4281025"/>
            <a:ext cx="2462751" cy="193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4111881"/>
            <a:ext cx="2424113" cy="21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3" y="4196386"/>
            <a:ext cx="2501825" cy="210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591" y="6244709"/>
            <a:ext cx="201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Исходная выборка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0399" y="6258071"/>
            <a:ext cx="25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Переобученное дерево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76949" y="6300008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 обрубки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27851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449" y="203581"/>
            <a:ext cx="7986713" cy="41554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Дерево решений.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676274"/>
                <a:ext cx="5819776" cy="58007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 Основная проблема дерева решений – выбор того какой признак сделать раньше. </a:t>
                </a:r>
              </a:p>
              <a:p>
                <a:pPr marL="0" indent="0">
                  <a:buNone/>
                </a:pPr>
                <a:r>
                  <a:rPr lang="ru-RU" sz="1800" dirty="0"/>
                  <a:t>*Критерий прироста информации.</a:t>
                </a:r>
              </a:p>
              <a:p>
                <a:pPr marL="0" indent="0">
                  <a:buNone/>
                </a:pPr>
                <a:r>
                  <a:rPr lang="ru-RU" sz="1800" dirty="0"/>
                  <a:t>Для выбора решений используется понятие информации: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ru-RU" sz="1800" dirty="0"/>
                  <a:t> ,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 - </a:t>
                </a:r>
                <a:r>
                  <a:rPr lang="ru-RU" sz="1800" dirty="0"/>
                  <a:t>состояние системы.</a:t>
                </a:r>
              </a:p>
              <a:p>
                <a:pPr marL="0" indent="0">
                  <a:buNone/>
                </a:pPr>
                <a:r>
                  <a:rPr lang="ru-RU" sz="1500" dirty="0"/>
                  <a:t>В примере: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15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sz="1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50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b="0" i="1" dirty="0" smtClean="0">
                            <a:latin typeface="Cambria Math"/>
                          </a:rPr>
                          <m:t>11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sSub>
                      <m:sSub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50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ru-RU" sz="1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1500" i="1" dirty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ru-RU" sz="1500" i="1" dirty="0" smtClean="0">
                        <a:latin typeface="Cambria Math" panose="02040503050406030204" pitchFamily="18" charset="0"/>
                      </a:rPr>
                      <m:t>≈1. </m:t>
                    </m:r>
                  </m:oMath>
                </a14:m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d>
                    <m:r>
                      <a:rPr lang="en-US" sz="1500" b="0" i="1" dirty="0" smtClean="0">
                        <a:latin typeface="Cambria Math" panose="02040503050406030204" pitchFamily="18" charset="0"/>
                      </a:rPr>
                      <m:t>=0.96, </m:t>
                    </m:r>
                    <m:r>
                      <m:rPr>
                        <m:sty m:val="p"/>
                      </m:rPr>
                      <a:rPr lang="en-US" sz="1500" b="0" i="0" dirty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sz="1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5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b="0" i="0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sz="1500" b="0" i="0" dirty="0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US" sz="1500" dirty="0"/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прирост информации (индекс Дижни)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b="0" i="0" smtClean="0">
                        <a:latin typeface="Cambria Math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r>
                  <a:rPr lang="ru-RU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ru-RU" sz="2000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sz="2000" dirty="0"/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также есть критерий максимума ошибки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1−</m:t>
                    </m:r>
                    <m:r>
                      <m:rPr>
                        <m:sty m:val="p"/>
                      </m:rPr>
                      <a:rPr lang="en-US" sz="1800" dirty="0">
                        <a:latin typeface="Cambria Math"/>
                      </a:rPr>
                      <m:t>max</m:t>
                    </m:r>
                    <m:r>
                      <a:rPr lang="en-US" sz="1800" i="1" dirty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используется реже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800" dirty="0"/>
                  <a:t>Обработка количественных признаков в дереве решений: </a:t>
                </a:r>
              </a:p>
              <a:p>
                <a:pPr>
                  <a:spcBef>
                    <a:spcPts val="600"/>
                  </a:spcBef>
                  <a:buFontTx/>
                  <a:buChar char="-"/>
                </a:pPr>
                <a:r>
                  <a:rPr lang="ru-RU" sz="1800" dirty="0"/>
                  <a:t>количественный признак сортируется по возрастанию, и в дереве проверяются только те пороги, при которых целевой признак меняет значение</a:t>
                </a:r>
              </a:p>
              <a:p>
                <a:pPr>
                  <a:spcBef>
                    <a:spcPts val="600"/>
                  </a:spcBef>
                  <a:buFontTx/>
                  <a:buChar char="-"/>
                </a:pPr>
                <a:endParaRPr lang="ru-RU" sz="1800" dirty="0"/>
              </a:p>
              <a:p>
                <a:pPr marL="0" indent="0">
                  <a:buNone/>
                </a:pPr>
                <a:endParaRPr lang="ru-RU" sz="1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676274"/>
                <a:ext cx="5819776" cy="5800725"/>
              </a:xfrm>
              <a:blipFill>
                <a:blip r:embed="rId2"/>
                <a:stretch>
                  <a:fillRect l="-943" t="-1052" r="-13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https://habrastorage.org/files/dae/a88/2b0/daea882b0a8e4ef4b23325c88f0353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68124"/>
            <a:ext cx="3219250" cy="481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081" y="5260641"/>
            <a:ext cx="867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148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Регрессионные деревья, </a:t>
            </a:r>
            <a:r>
              <a:rPr lang="ru-RU" sz="2400" b="1" dirty="0" err="1"/>
              <a:t>беггинг</a:t>
            </a:r>
            <a:r>
              <a:rPr lang="ru-RU" sz="2400" b="1" dirty="0"/>
              <a:t> деревьев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7632" y="918591"/>
                <a:ext cx="5384518" cy="547268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Дерево решений.</a:t>
                </a:r>
              </a:p>
              <a:p>
                <a:pPr marL="0" indent="0">
                  <a:buNone/>
                </a:pPr>
                <a:r>
                  <a:rPr lang="ru-RU" sz="1800" dirty="0"/>
                  <a:t>При прогнозировании количественного признака идея построения дерева остается та же, но меняется критерий качества: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>
                        <a:latin typeface="Cambria Math"/>
                      </a:rPr>
                      <m:t>𝐷</m:t>
                    </m:r>
                    <m:r>
                      <a:rPr lang="en-US" sz="1800">
                        <a:latin typeface="Cambria Math"/>
                      </a:rPr>
                      <m:t>=</m:t>
                    </m:r>
                    <m:r>
                      <a:rPr lang="en-US" sz="1800"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18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>
                            <a:latin typeface="Cambria Math"/>
                          </a:rPr>
                          <m:t>𝑖</m:t>
                        </m:r>
                        <m:r>
                          <a:rPr lang="en-US" sz="180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/>
                  <a:t> ,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где </a:t>
                </a:r>
                <a:r>
                  <a:rPr lang="en-US" sz="1800" dirty="0"/>
                  <a:t>N</a:t>
                </a:r>
                <a:r>
                  <a:rPr lang="ru-RU" sz="1800" dirty="0"/>
                  <a:t> – число объектов в листе, </a:t>
                </a:r>
                <a:r>
                  <a:rPr lang="ru-RU" sz="1800" dirty="0" err="1"/>
                  <a:t>yi</a:t>
                </a:r>
                <a:r>
                  <a:rPr lang="ru-RU" sz="1800" dirty="0"/>
                  <a:t> – значения целевого признака. </a:t>
                </a:r>
                <a:endParaRPr lang="en-US" sz="18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Цель разбивки: минимизировать дисперсию вокруг среднего, </a:t>
                </a:r>
                <a:endParaRPr lang="en-US" sz="18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Таким образом значения целевого признака в среднем каждом листе будут равны.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sz="1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2. </a:t>
                </a:r>
                <a:r>
                  <a:rPr lang="ru-RU" sz="1800" dirty="0" err="1"/>
                  <a:t>Беггинг</a:t>
                </a:r>
                <a:r>
                  <a:rPr lang="ru-RU" sz="1800" dirty="0"/>
                  <a:t> деревьев.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sz="700" dirty="0"/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>Усреднение по ансамблям длины </a:t>
                </a:r>
                <a:r>
                  <a:rPr lang="en-US" sz="1800" dirty="0"/>
                  <a:t>N </a:t>
                </a:r>
                <a:r>
                  <a:rPr lang="ru-RU" sz="1800" dirty="0"/>
                  <a:t>случайно выбранным из исходной совокупности элементов (</a:t>
                </a:r>
                <a:r>
                  <a:rPr lang="ru-RU" sz="1800" dirty="0" err="1"/>
                  <a:t>бутстрепов</a:t>
                </a:r>
                <a:r>
                  <a:rPr lang="ru-RU" sz="1800" dirty="0"/>
                  <a:t>).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1800" dirty="0"/>
                  <a:t/>
                </a:r>
                <a:br>
                  <a:rPr lang="ru-RU" sz="1800" dirty="0"/>
                </a:br>
                <a:endParaRPr lang="ru-RU" sz="1800" dirty="0">
                  <a:latin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7632" y="918591"/>
                <a:ext cx="5384518" cy="5472683"/>
              </a:xfrm>
              <a:blipFill rotWithShape="1">
                <a:blip r:embed="rId2"/>
                <a:stretch>
                  <a:fillRect l="-1019" t="-1003" r="-11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https://habrastorage.org/files/856/c8b/9ad/856c8b9ad9094250a9d23e91e6f74e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97" y="1200150"/>
            <a:ext cx="3053299" cy="24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7" y="3649251"/>
            <a:ext cx="2754657" cy="23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893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1225</Words>
  <Application>Microsoft Office PowerPoint</Application>
  <PresentationFormat>Экран (4:3)</PresentationFormat>
  <Paragraphs>308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Тема Office</vt:lpstr>
      <vt:lpstr>Методы обучения с учителем</vt:lpstr>
      <vt:lpstr>Методы классификации/регрессии</vt:lpstr>
      <vt:lpstr>Байесовская модель классификации</vt:lpstr>
      <vt:lpstr>Генетический алгоритм</vt:lpstr>
      <vt:lpstr> Метод опорных векторов (SVM)</vt:lpstr>
      <vt:lpstr>Другие методы обучения нейронных сетей.  Метод опорных векторов (SVM)</vt:lpstr>
      <vt:lpstr>Дерево решений. Классификация</vt:lpstr>
      <vt:lpstr>Дерево решений. Классификация</vt:lpstr>
      <vt:lpstr>Регрессионные деревья, беггинг деревьев</vt:lpstr>
      <vt:lpstr>Деревья решений. Случайный лес.</vt:lpstr>
      <vt:lpstr>Случайный лес</vt:lpstr>
      <vt:lpstr>Случайный лес</vt:lpstr>
      <vt:lpstr>Градиентный бустинг (GBoost)</vt:lpstr>
      <vt:lpstr>Метод K ближайших соседей (kNN) </vt:lpstr>
      <vt:lpstr>Методы обучения без учителя</vt:lpstr>
      <vt:lpstr>Снижение размерности. Метод главных компонент (PCA)</vt:lpstr>
      <vt:lpstr>Снижение размерности. Пример изображений</vt:lpstr>
      <vt:lpstr>Кластеризация.  Агломеративная (иерархическая)  кластеризация</vt:lpstr>
      <vt:lpstr>Кластеризация. Метод k-средних.</vt:lpstr>
      <vt:lpstr>Кластеризация. Метод k-средних.</vt:lpstr>
      <vt:lpstr>Кластеризация. Метод EM (Expectation-maximization).</vt:lpstr>
      <vt:lpstr>Кластеризация. Метод EM (Expectation-maximization).</vt:lpstr>
      <vt:lpstr>Регрессионные методы</vt:lpstr>
      <vt:lpstr>Линейная Регрессия – самый простой алгоритм машинного обучения </vt:lpstr>
      <vt:lpstr>Метод наименьших квадратов</vt:lpstr>
      <vt:lpstr>Проблемы регрессии плохо обусловленных данных. Регуляризация.</vt:lpstr>
      <vt:lpstr>Проблемы регрессии плохо обусловленных данных. Регуляризация.</vt:lpstr>
      <vt:lpstr>Логистическая регрессия (классификация)</vt:lpstr>
      <vt:lpstr>Логическая регрессия. Функции активации</vt:lpstr>
      <vt:lpstr>Метод градиентного спуска (SGD)</vt:lpstr>
      <vt:lpstr>Метод градиентного спуска (SGD)</vt:lpstr>
      <vt:lpstr>Метод градиентного спуска. Разновидности метода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55</cp:revision>
  <dcterms:created xsi:type="dcterms:W3CDTF">2018-09-05T07:11:20Z</dcterms:created>
  <dcterms:modified xsi:type="dcterms:W3CDTF">2020-03-17T15:20:57Z</dcterms:modified>
</cp:coreProperties>
</file>